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1" r:id="rId4"/>
    <p:sldId id="263" r:id="rId5"/>
    <p:sldId id="262" r:id="rId6"/>
    <p:sldId id="264" r:id="rId7"/>
    <p:sldId id="271" r:id="rId8"/>
    <p:sldId id="272" r:id="rId9"/>
    <p:sldId id="258" r:id="rId10"/>
    <p:sldId id="273" r:id="rId11"/>
    <p:sldId id="265" r:id="rId12"/>
    <p:sldId id="266" r:id="rId13"/>
    <p:sldId id="267" r:id="rId14"/>
    <p:sldId id="259" r:id="rId15"/>
    <p:sldId id="270" r:id="rId16"/>
    <p:sldId id="274" r:id="rId17"/>
    <p:sldId id="269" r:id="rId18"/>
    <p:sldId id="276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 snapToGrid="0">
      <p:cViewPr>
        <p:scale>
          <a:sx n="93" d="100"/>
          <a:sy n="93" d="100"/>
        </p:scale>
        <p:origin x="656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93726C-DB1A-6640-9778-DD647D7C9A76}" type="datetimeFigureOut">
              <a:rPr kumimoji="1" lang="zh-TW" altLang="en-US" smtClean="0"/>
              <a:t>2022/10/31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20A84-4838-0842-8B3B-03849F35FAD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7806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20A84-4838-0842-8B3B-03849F35FAD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84002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6B5C55-BB54-4426-B6D9-450DFFFB2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DE5A13D-67A6-0004-794D-426463AA02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6FB7A28-1F50-A345-05F1-F7800D22E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2F82D-4651-4C48-85A2-56D240ABE6A7}" type="datetimeFigureOut">
              <a:rPr kumimoji="1" lang="zh-TW" altLang="en-US" smtClean="0"/>
              <a:t>2022/10/31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3381792-A3A8-65A4-7F79-75A3CE1F3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DF71612-458F-14D0-7C1F-194048A58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C7004-4177-ED48-B23F-D8746834023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85623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F6D2BC-5954-4DA4-FB6F-BF5AD34F3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23BCBE4-5FBE-1846-55FF-C6B6C32BC4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364B3C3-E107-D7F5-0059-C1BDDBAA5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2F82D-4651-4C48-85A2-56D240ABE6A7}" type="datetimeFigureOut">
              <a:rPr kumimoji="1" lang="zh-TW" altLang="en-US" smtClean="0"/>
              <a:t>2022/10/31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96D2063-CDCD-4F24-EF2A-51B69818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9C219BB-99F5-E8F7-90B2-B1C8B622C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C7004-4177-ED48-B23F-D8746834023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05958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E689FC9-E68A-E40B-60F4-180A00A880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47F4496-8A4A-A83E-5581-CBAF7C84F7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AAB5F23-698A-4A82-D5C8-2FAB91DB6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2F82D-4651-4C48-85A2-56D240ABE6A7}" type="datetimeFigureOut">
              <a:rPr kumimoji="1" lang="zh-TW" altLang="en-US" smtClean="0"/>
              <a:t>2022/10/31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92458C4-33E8-27AD-75C8-3BBC4A889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C87AFF9-EBB9-C3F2-94E0-B4E1CC42E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C7004-4177-ED48-B23F-D8746834023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51197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B87EE2-BC3F-087D-DE00-2FA1D59DF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5355AB-F941-17B9-CC78-50A7680E7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5C148D-BAF7-ED21-E2A2-44E6B2579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2F82D-4651-4C48-85A2-56D240ABE6A7}" type="datetimeFigureOut">
              <a:rPr kumimoji="1" lang="zh-TW" altLang="en-US" smtClean="0"/>
              <a:t>2022/10/31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231B11C-89C4-F3FC-0514-67142428D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1AA1395-D7AD-E36D-A187-D5F4F00C8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C7004-4177-ED48-B23F-D8746834023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6605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449A6E-AE02-AEBF-13DA-7E7952724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F077D51-F594-E4A9-E671-79B2A80EAA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5F5E49-F389-1FBD-3F9C-A978394E4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2F82D-4651-4C48-85A2-56D240ABE6A7}" type="datetimeFigureOut">
              <a:rPr kumimoji="1" lang="zh-TW" altLang="en-US" smtClean="0"/>
              <a:t>2022/10/31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5A61D97-E649-5F30-009E-2527ACB54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92D4913-C194-AB5C-1EC1-804F5C66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C7004-4177-ED48-B23F-D8746834023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74186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842E37-A15A-3407-AF5B-53DE1FBB7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BB6F00-333E-2D52-848B-6DE971CB08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F4F81E9-ECBD-809F-E1D4-3D35EF8BFB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E809512-B0C3-7AAA-B0BF-EEF017744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2F82D-4651-4C48-85A2-56D240ABE6A7}" type="datetimeFigureOut">
              <a:rPr kumimoji="1" lang="zh-TW" altLang="en-US" smtClean="0"/>
              <a:t>2022/10/31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6CF897E-5E23-81D0-89D2-2431F24B2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3E0448B-46DC-EA26-5BCE-B7D8A232D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C7004-4177-ED48-B23F-D8746834023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54624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760CD3-1CEF-989B-377A-C14BD68AB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D25B23-D0F6-077C-DA19-390ACE2E31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29EB4DC-A7C3-F7EC-6F13-57BEE44573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C3ED9FB-4B3A-78BB-A5D3-AFB468734A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B3A1972-AE45-3D6B-BDED-3669F25120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4372F27-B274-8914-9A40-D83A76C78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2F82D-4651-4C48-85A2-56D240ABE6A7}" type="datetimeFigureOut">
              <a:rPr kumimoji="1" lang="zh-TW" altLang="en-US" smtClean="0"/>
              <a:t>2022/10/31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ABBE9BD-6BC9-9EE5-5298-5FD04A756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1A3688C-76E4-433A-120E-A39CE54C0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C7004-4177-ED48-B23F-D8746834023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52119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D69CB5-C00F-3814-EB7E-49F55BB16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DC0F8A3-8838-1C1C-FBF8-F55E919C2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2F82D-4651-4C48-85A2-56D240ABE6A7}" type="datetimeFigureOut">
              <a:rPr kumimoji="1" lang="zh-TW" altLang="en-US" smtClean="0"/>
              <a:t>2022/10/31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2016ED8-DD0C-1A85-AD5F-5D0E887CD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185405C-FFEF-FA40-7C81-9985B3163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C7004-4177-ED48-B23F-D8746834023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0670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747BA3E-D4AB-4A10-9642-074E9347A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2F82D-4651-4C48-85A2-56D240ABE6A7}" type="datetimeFigureOut">
              <a:rPr kumimoji="1" lang="zh-TW" altLang="en-US" smtClean="0"/>
              <a:t>2022/10/31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5C59CE9-BC81-2100-15F8-9FEE6D780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55EB53A-EA3C-B28C-C34E-53360A119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C7004-4177-ED48-B23F-D8746834023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84061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8EC9B8-6439-E325-48AD-27180E343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CF0194-3FD5-FC01-52D3-785939668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FDB2B8F-04C4-8A47-783A-E1F94F3A5F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9B5182C-30EA-FB8D-9F7C-A6AD63F2D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2F82D-4651-4C48-85A2-56D240ABE6A7}" type="datetimeFigureOut">
              <a:rPr kumimoji="1" lang="zh-TW" altLang="en-US" smtClean="0"/>
              <a:t>2022/10/31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700EDF6-2A96-2293-18AE-740FC06B9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9231B6E-0468-06F5-CE9B-0A53D6493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C7004-4177-ED48-B23F-D8746834023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66372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9F000F-CD0D-7664-24A0-DBC557200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08276E1-316F-420C-A5F0-649DD314EF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2F5B8BF-E95A-C8EC-6A30-C97472D140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998D7DD-7BE6-F31A-AFC2-2453D6CDC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2F82D-4651-4C48-85A2-56D240ABE6A7}" type="datetimeFigureOut">
              <a:rPr kumimoji="1" lang="zh-TW" altLang="en-US" smtClean="0"/>
              <a:t>2022/10/31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26A8311-7235-88AF-FB9E-52E446FF5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EB2EE2E-661E-D9E7-9182-D80930770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C7004-4177-ED48-B23F-D8746834023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22681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8E1D719-7318-1024-1BDA-F4F738458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2A47352-A2A1-B5E3-402B-DE166AC37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E8A4FE-967F-69CC-A2C7-5F8FF83D7C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2F82D-4651-4C48-85A2-56D240ABE6A7}" type="datetimeFigureOut">
              <a:rPr kumimoji="1" lang="zh-TW" altLang="en-US" smtClean="0"/>
              <a:t>2022/10/31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137E0D-4CDF-FEAA-B46A-3389324A78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7429976-2E0D-82D2-E4B7-99233015F8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C7004-4177-ED48-B23F-D8746834023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7710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TeaPearce/Conditional_Diffusion_MNIST/blob/main/script.p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207.12598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zhuanlan.zhihu.com/p/2507191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TeaPearce/Conditional_Diffusion_MNIST/blob/main/script.p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eaPearce/Conditional_Diffusion_MNIST/blob/main/script.py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3B8F50-4FBB-FA20-6B42-CFC567C734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" altLang="zh-TW" dirty="0"/>
              <a:t>DLCV Hw2 Report 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BCB7391-D081-49A6-D866-05A5DCCABD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" altLang="zh-TW" dirty="0"/>
              <a:t>R10942198 </a:t>
            </a:r>
            <a:r>
              <a:rPr kumimoji="1" lang="zh-TW" altLang="en-US" dirty="0"/>
              <a:t>林仲偉 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9077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3A9EA9-860E-BA5C-A439-057BE9B64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TW" sz="4400" b="1" kern="0" dirty="0">
                <a:solidFill>
                  <a:srgbClr val="ED6B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Problem 2: Report (20%)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F150E1-1CA5-1E98-8878-5BEA56BFE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220" y="110662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1" kern="1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Some implementation details</a:t>
            </a:r>
            <a:r>
              <a:rPr lang="en-US" altLang="zh-TW" b="1" kern="100" dirty="0">
                <a:solidFill>
                  <a:srgbClr val="21212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:</a:t>
            </a:r>
            <a:endParaRPr lang="zh-TW" altLang="zh-TW" b="1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DFB18C3-54C1-A369-5ADA-79329E95C29A}"/>
              </a:ext>
            </a:extLst>
          </p:cNvPr>
          <p:cNvSpPr txBox="1"/>
          <p:nvPr/>
        </p:nvSpPr>
        <p:spPr>
          <a:xfrm>
            <a:off x="630220" y="6347254"/>
            <a:ext cx="64487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Ref: </a:t>
            </a:r>
            <a:r>
              <a:rPr lang="en" altLang="zh-TW" sz="1200" b="0" dirty="0">
                <a:solidFill>
                  <a:srgbClr val="CE9178"/>
                </a:solidFill>
                <a:effectLst/>
                <a:hlinkClick r:id="rId2"/>
              </a:rPr>
              <a:t>https://github.com/TeaPearce/Conditional_Diffusion_MNIST/blob/main/script.py</a:t>
            </a:r>
            <a:r>
              <a:rPr lang="en" altLang="zh-TW" sz="1200" b="0" dirty="0">
                <a:solidFill>
                  <a:srgbClr val="CE9178"/>
                </a:solidFill>
                <a:effectLst/>
              </a:rPr>
              <a:t>,</a:t>
            </a:r>
            <a:r>
              <a:rPr lang="en-US" altLang="zh-TW" sz="12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course slides</a:t>
            </a:r>
            <a:endParaRPr kumimoji="1" lang="en-US" altLang="zh-TW" sz="1200" b="0" dirty="0">
              <a:solidFill>
                <a:srgbClr val="CE9178"/>
              </a:solidFill>
              <a:effectLst/>
            </a:endParaRP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5A872D26-F473-A09B-9A77-C490BCD644DD}"/>
              </a:ext>
            </a:extLst>
          </p:cNvPr>
          <p:cNvSpPr txBox="1">
            <a:spLocks/>
          </p:cNvSpPr>
          <p:nvPr/>
        </p:nvSpPr>
        <p:spPr>
          <a:xfrm>
            <a:off x="588352" y="1702766"/>
            <a:ext cx="11603648" cy="4837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b="1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ddpm_schedules</a:t>
            </a:r>
            <a:r>
              <a:rPr lang="en-US" altLang="zh-TW" sz="1800" b="1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():</a:t>
            </a:r>
          </a:p>
          <a:p>
            <a:r>
              <a:rPr lang="en-US" altLang="zh-TW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Computes the necessary terms for DDPM sampling  and training process.</a:t>
            </a:r>
          </a:p>
          <a:p>
            <a:r>
              <a:rPr lang="en-US" altLang="zh-TW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Training: </a:t>
            </a:r>
          </a:p>
          <a:p>
            <a:r>
              <a:rPr lang="en" altLang="zh-TW" sz="1600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x_t</a:t>
            </a:r>
            <a:r>
              <a:rPr lang="en" altLang="zh-TW" sz="16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 = (</a:t>
            </a:r>
            <a:r>
              <a:rPr lang="en" altLang="zh-TW" sz="1600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self</a:t>
            </a:r>
            <a:r>
              <a:rPr lang="en" altLang="zh-TW" sz="1600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.sqrtab</a:t>
            </a:r>
            <a:r>
              <a:rPr lang="en" altLang="zh-TW" sz="16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[_</a:t>
            </a:r>
            <a:r>
              <a:rPr lang="en" altLang="zh-TW" sz="1600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ts</a:t>
            </a:r>
            <a:r>
              <a:rPr lang="en" altLang="zh-TW" sz="16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, </a:t>
            </a:r>
            <a:r>
              <a:rPr lang="en" altLang="zh-TW" sz="16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None</a:t>
            </a:r>
            <a:r>
              <a:rPr lang="en" altLang="zh-TW" sz="16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, </a:t>
            </a:r>
            <a:r>
              <a:rPr lang="en" altLang="zh-TW" sz="16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None</a:t>
            </a:r>
            <a:r>
              <a:rPr lang="en" altLang="zh-TW" sz="16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, </a:t>
            </a:r>
            <a:r>
              <a:rPr lang="en" altLang="zh-TW" sz="16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None</a:t>
            </a:r>
            <a:r>
              <a:rPr lang="en" altLang="zh-TW" sz="16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] * x + </a:t>
            </a:r>
            <a:r>
              <a:rPr lang="en" altLang="zh-TW" sz="1600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self</a:t>
            </a:r>
            <a:r>
              <a:rPr lang="en" altLang="zh-TW" sz="1600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.sqrtmab</a:t>
            </a:r>
            <a:r>
              <a:rPr lang="en" altLang="zh-TW" sz="16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[_</a:t>
            </a:r>
            <a:r>
              <a:rPr lang="en" altLang="zh-TW" sz="1600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ts</a:t>
            </a:r>
            <a:r>
              <a:rPr lang="en" altLang="zh-TW" sz="16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, </a:t>
            </a:r>
            <a:r>
              <a:rPr lang="en" altLang="zh-TW" sz="16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None</a:t>
            </a:r>
            <a:r>
              <a:rPr lang="en" altLang="zh-TW" sz="16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, </a:t>
            </a:r>
            <a:r>
              <a:rPr lang="en" altLang="zh-TW" sz="16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None</a:t>
            </a:r>
            <a:r>
              <a:rPr lang="en" altLang="zh-TW" sz="16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, </a:t>
            </a:r>
            <a:r>
              <a:rPr lang="en" altLang="zh-TW" sz="1600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None</a:t>
            </a:r>
            <a:r>
              <a:rPr lang="en" altLang="zh-TW" sz="16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] * noise) </a:t>
            </a:r>
          </a:p>
          <a:p>
            <a:pPr marL="457200" lvl="1" indent="0">
              <a:buNone/>
            </a:pPr>
            <a:endParaRPr lang="en-US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sampling: </a:t>
            </a:r>
          </a:p>
          <a:p>
            <a:r>
              <a:rPr lang="en" altLang="zh-TW" sz="1600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x_i</a:t>
            </a:r>
            <a:r>
              <a:rPr lang="en" altLang="zh-TW" sz="16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=(</a:t>
            </a:r>
            <a:r>
              <a:rPr lang="en" altLang="zh-TW" sz="1600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self</a:t>
            </a:r>
            <a:r>
              <a:rPr lang="en" altLang="zh-TW" sz="1600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.oneover_sqrta</a:t>
            </a:r>
            <a:r>
              <a:rPr lang="en" altLang="zh-TW" sz="16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[i] * (</a:t>
            </a:r>
            <a:r>
              <a:rPr lang="en" altLang="zh-TW" sz="1600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x_i</a:t>
            </a:r>
            <a:r>
              <a:rPr lang="en" altLang="zh-TW" sz="16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-eps * </a:t>
            </a:r>
            <a:r>
              <a:rPr lang="en" altLang="zh-TW" sz="1600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self</a:t>
            </a:r>
            <a:r>
              <a:rPr lang="en" altLang="zh-TW" sz="1600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.mab_over_sqrtmab</a:t>
            </a:r>
            <a:r>
              <a:rPr lang="en" altLang="zh-TW" sz="16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[i]) + </a:t>
            </a:r>
            <a:r>
              <a:rPr lang="en" altLang="zh-TW" sz="1600" b="0" dirty="0" err="1">
                <a:solidFill>
                  <a:srgbClr val="569CD6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self</a:t>
            </a:r>
            <a:r>
              <a:rPr lang="en" altLang="zh-TW" sz="1600" b="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.sqrt_beta_t</a:t>
            </a:r>
            <a:r>
              <a:rPr lang="en" altLang="zh-TW" sz="16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[i]*z)</a:t>
            </a:r>
          </a:p>
          <a:p>
            <a:pPr marL="0" indent="0">
              <a:buNone/>
            </a:pPr>
            <a:endParaRPr lang="en-US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800" b="1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DDPM():</a:t>
            </a:r>
          </a:p>
          <a:p>
            <a:r>
              <a:rPr lang="en-US" altLang="zh-TW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Main module to connect all of the blocks.</a:t>
            </a:r>
          </a:p>
          <a:p>
            <a:pPr marL="0" indent="0">
              <a:buNone/>
            </a:pPr>
            <a:endParaRPr lang="en-US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1D7F32E-3DD4-69FF-EE19-FDA6FD9D0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649" y="3462761"/>
            <a:ext cx="4269386" cy="38659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0205344-1395-3141-2CDA-968BF67845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945"/>
          <a:stretch/>
        </p:blipFill>
        <p:spPr>
          <a:xfrm>
            <a:off x="3854597" y="4750083"/>
            <a:ext cx="5035491" cy="51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045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3A9EA9-860E-BA5C-A439-057BE9B64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b="1" kern="0" dirty="0">
                <a:solidFill>
                  <a:srgbClr val="ED6B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Problem 2: Report (20%)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F150E1-1CA5-1E98-8878-5BEA56BFE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SzPts val="1600"/>
              <a:buAutoNum type="arabicPeriod" startAt="2"/>
            </a:pPr>
            <a:r>
              <a:rPr lang="en-US" altLang="zh-TW" sz="1800" kern="1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(5%) Please show 10 generated images </a:t>
            </a:r>
            <a:r>
              <a:rPr lang="en-US" altLang="zh-TW" sz="1800" b="1" kern="1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for each digit (0-9) </a:t>
            </a:r>
            <a:r>
              <a:rPr lang="en-US" altLang="zh-TW" sz="1800" kern="1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in your report. You can put all 100 outputs in one image with columns indicating different noise inputs and rows indicating different digits.</a:t>
            </a:r>
            <a:r>
              <a:rPr lang="en-US" altLang="zh-TW" sz="18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</a:rPr>
              <a:t> </a:t>
            </a:r>
          </a:p>
          <a:p>
            <a:pPr marL="342900" lvl="0" indent="-342900">
              <a:buSzPts val="1600"/>
              <a:buAutoNum type="arabicPeriod" startAt="2"/>
            </a:pPr>
            <a:endParaRPr lang="en-US" altLang="zh-TW" sz="1800" dirty="0">
              <a:solidFill>
                <a:srgbClr val="212121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  <a:p>
            <a:pPr marL="342900" lvl="0" indent="-342900">
              <a:buSzPts val="1600"/>
              <a:buAutoNum type="arabicPeriod" startAt="2"/>
            </a:pPr>
            <a:endParaRPr lang="en-US" altLang="zh-TW" sz="1800" dirty="0">
              <a:solidFill>
                <a:srgbClr val="212121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</a:endParaRPr>
          </a:p>
          <a:p>
            <a:pPr marL="342900" lvl="0" indent="-342900">
              <a:buSzPts val="1600"/>
              <a:buAutoNum type="arabicPeriod" startAt="2"/>
            </a:pPr>
            <a:endParaRPr lang="en-US" altLang="zh-TW" sz="1800" dirty="0">
              <a:solidFill>
                <a:srgbClr val="212121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  <a:p>
            <a:pPr marL="0" lvl="0" indent="0">
              <a:buSzPts val="1600"/>
              <a:buNone/>
            </a:pPr>
            <a:endParaRPr lang="en-US" altLang="zh-TW" sz="1800" dirty="0">
              <a:solidFill>
                <a:srgbClr val="212121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</a:endParaRPr>
          </a:p>
          <a:p>
            <a:pPr marL="0" lvl="0" indent="0">
              <a:buSzPts val="1600"/>
              <a:buNone/>
            </a:pPr>
            <a:endParaRPr lang="en-US" altLang="zh-TW" sz="1800" dirty="0">
              <a:solidFill>
                <a:srgbClr val="212121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</a:endParaRPr>
          </a:p>
          <a:p>
            <a:pPr marL="514350" lvl="0" indent="-514350">
              <a:buSzPts val="1600"/>
              <a:buAutoNum type="arabicPeriod" startAt="2"/>
            </a:pP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8D4A498-A564-FF40-F769-9CB9B6D23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341" y="2468064"/>
            <a:ext cx="4099318" cy="409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63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3A9EA9-860E-BA5C-A439-057BE9B64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b="1" kern="0" dirty="0">
                <a:solidFill>
                  <a:srgbClr val="ED6B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Problem 2: Report (20%)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F150E1-1CA5-1E98-8878-5BEA56BFE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SzPts val="1600"/>
              <a:buAutoNum type="arabicPeriod" startAt="3"/>
            </a:pPr>
            <a:r>
              <a:rPr kumimoji="1" lang="en" altLang="zh-TW" sz="1800" dirty="0"/>
              <a:t>(5%) Visualize total six images in the reverse process of the first “0” in your grid in (2) with different time steps. </a:t>
            </a:r>
          </a:p>
          <a:p>
            <a:pPr marL="0" indent="0">
              <a:buSzPts val="1600"/>
              <a:buNone/>
            </a:pPr>
            <a:endParaRPr kumimoji="1" lang="en" altLang="zh-TW" sz="1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7E74600-60B5-3F0E-01B9-FCE84F3C2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55" y="3680395"/>
            <a:ext cx="1246455" cy="124645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E44C6AA-4E0B-36AB-60D8-CB3E72643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823" y="3680394"/>
            <a:ext cx="1246456" cy="124645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404F6EF-37B4-2D23-AAEF-4ADE02901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1310" y="3696663"/>
            <a:ext cx="1246456" cy="1246456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994082E5-E08D-3ED7-E9FB-ED33C4EB0A14}"/>
              </a:ext>
            </a:extLst>
          </p:cNvPr>
          <p:cNvSpPr txBox="1"/>
          <p:nvPr/>
        </p:nvSpPr>
        <p:spPr>
          <a:xfrm>
            <a:off x="1052959" y="4992000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t=0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DCEB30C-9C6E-3E78-4090-01A631AC5501}"/>
              </a:ext>
            </a:extLst>
          </p:cNvPr>
          <p:cNvSpPr txBox="1"/>
          <p:nvPr/>
        </p:nvSpPr>
        <p:spPr>
          <a:xfrm>
            <a:off x="2611518" y="4992000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t=80</a:t>
            </a:r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FDB1D15-DF60-0892-EA7E-8361E54D18FC}"/>
              </a:ext>
            </a:extLst>
          </p:cNvPr>
          <p:cNvSpPr txBox="1"/>
          <p:nvPr/>
        </p:nvSpPr>
        <p:spPr>
          <a:xfrm>
            <a:off x="4180496" y="4992000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t=160</a:t>
            </a:r>
            <a:endParaRPr kumimoji="1"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BF3385A3-BA0C-F060-FB30-C58E0B082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4597" y="3690454"/>
            <a:ext cx="1246455" cy="1246455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A30D707C-D751-DF78-7BF9-09B59BC50175}"/>
              </a:ext>
            </a:extLst>
          </p:cNvPr>
          <p:cNvSpPr txBox="1"/>
          <p:nvPr/>
        </p:nvSpPr>
        <p:spPr>
          <a:xfrm>
            <a:off x="5764845" y="4968762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t=240</a:t>
            </a:r>
            <a:endParaRPr kumimoji="1" lang="zh-TW" altLang="en-US" dirty="0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BD859B85-C894-892C-35BC-C1CD8697CD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7883" y="3680393"/>
            <a:ext cx="1246455" cy="1246455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CB50568B-E962-53E4-CE4F-C412460BCAF0}"/>
              </a:ext>
            </a:extLst>
          </p:cNvPr>
          <p:cNvSpPr txBox="1"/>
          <p:nvPr/>
        </p:nvSpPr>
        <p:spPr>
          <a:xfrm>
            <a:off x="7363327" y="4926848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t=320</a:t>
            </a:r>
            <a:endParaRPr kumimoji="1" lang="zh-TW" altLang="en-US" dirty="0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671ADA14-6373-BABF-86C5-1A0E5237D4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1727" y="3680392"/>
            <a:ext cx="1246455" cy="1246455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D535F330-2ACC-D2B3-D8C6-9F352778D351}"/>
              </a:ext>
            </a:extLst>
          </p:cNvPr>
          <p:cNvSpPr txBox="1"/>
          <p:nvPr/>
        </p:nvSpPr>
        <p:spPr>
          <a:xfrm>
            <a:off x="8990912" y="4926847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t=399</a:t>
            </a:r>
            <a:endParaRPr kumimoji="1"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09D6C423-2AFB-8D0E-9D3A-B36F391811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2954" y="3680392"/>
            <a:ext cx="1246455" cy="1246455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3F1B3D32-9895-488E-F384-2E5549CE593E}"/>
              </a:ext>
            </a:extLst>
          </p:cNvPr>
          <p:cNvSpPr txBox="1"/>
          <p:nvPr/>
        </p:nvSpPr>
        <p:spPr>
          <a:xfrm>
            <a:off x="10581641" y="4926847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t=400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1938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3A9EA9-860E-BA5C-A439-057BE9B64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b="1" kern="0" dirty="0">
                <a:solidFill>
                  <a:srgbClr val="ED6B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Problem 2: Report (20%)</a:t>
            </a:r>
            <a:endParaRPr kumimoji="1"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7F150E1-1CA5-1E98-8878-5BEA56BFEF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342900" lvl="0" indent="-342900">
                  <a:buSzPts val="1600"/>
                  <a:buAutoNum type="arabicPeriod" startAt="4"/>
                </a:pPr>
                <a:r>
                  <a:rPr lang="en-US" altLang="zh-TW" sz="2000" dirty="0">
                    <a:solidFill>
                      <a:srgbClr val="212121"/>
                    </a:solidFill>
                    <a:effectLst/>
                    <a:latin typeface="Calibri" panose="020F0502020204030204" pitchFamily="34" charset="0"/>
                    <a:ea typeface="新細明體" panose="02020500000000000000" pitchFamily="18" charset="-120"/>
                  </a:rPr>
                  <a:t>(5%) Please discuss what you’ve observed and learned from implementing conditional diffusion model.</a:t>
                </a:r>
              </a:p>
              <a:p>
                <a:pPr>
                  <a:buSzPts val="1600"/>
                </a:pPr>
                <a:r>
                  <a:rPr lang="en-US" altLang="zh-TW" sz="2000" dirty="0">
                    <a:solidFill>
                      <a:srgbClr val="21212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rPr>
                  <a:t>D</a:t>
                </a:r>
                <a:r>
                  <a:rPr lang="en-US" altLang="zh-TW" sz="2000" dirty="0">
                    <a:solidFill>
                      <a:srgbClr val="212121"/>
                    </a:solidFill>
                    <a:effectLst/>
                    <a:latin typeface="Calibri" panose="020F0502020204030204" pitchFamily="34" charset="0"/>
                    <a:ea typeface="新細明體" panose="02020500000000000000" pitchFamily="18" charset="-120"/>
                  </a:rPr>
                  <a:t>iffusion model takes really a long inference time to generate image.</a:t>
                </a:r>
                <a:endParaRPr lang="en-US" altLang="zh-TW" sz="2000" dirty="0">
                  <a:solidFill>
                    <a:srgbClr val="212121"/>
                  </a:solidFill>
                  <a:latin typeface="Calibri" panose="020F0502020204030204" pitchFamily="34" charset="0"/>
                  <a:ea typeface="新細明體" panose="02020500000000000000" pitchFamily="18" charset="-120"/>
                </a:endParaRPr>
              </a:p>
              <a:p>
                <a:pPr>
                  <a:buSzPts val="1600"/>
                </a:pPr>
                <a:r>
                  <a:rPr lang="en-US" altLang="zh-TW" sz="2000" dirty="0">
                    <a:solidFill>
                      <a:srgbClr val="21212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rPr>
                  <a:t>During sampling process, 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0" i="1" smtClean="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 smtClean="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TW" sz="2000" dirty="0">
                    <a:solidFill>
                      <a:srgbClr val="212121"/>
                    </a:solidFill>
                    <a:effectLst/>
                    <a:latin typeface="Calibri" panose="020F0502020204030204" pitchFamily="34" charset="0"/>
                    <a:ea typeface="新細明體" panose="02020500000000000000" pitchFamily="18" charset="-120"/>
                  </a:rPr>
                  <a:t> is determined by guidance w. When w is larger, the</a:t>
                </a:r>
                <a:r>
                  <a:rPr lang="zh-TW" altLang="en-US" sz="2000" dirty="0">
                    <a:solidFill>
                      <a:srgbClr val="212121"/>
                    </a:solidFill>
                    <a:effectLst/>
                    <a:latin typeface="Calibri" panose="020F0502020204030204" pitchFamily="34" charset="0"/>
                    <a:ea typeface="新細明體" panose="02020500000000000000" pitchFamily="18" charset="-120"/>
                  </a:rPr>
                  <a:t> </a:t>
                </a:r>
                <a:r>
                  <a:rPr lang="en-US" altLang="zh-TW" sz="2000" dirty="0">
                    <a:solidFill>
                      <a:srgbClr val="212121"/>
                    </a:solidFill>
                    <a:effectLst/>
                    <a:latin typeface="Calibri" panose="020F0502020204030204" pitchFamily="34" charset="0"/>
                    <a:ea typeface="新細明體" panose="02020500000000000000" pitchFamily="18" charset="-120"/>
                  </a:rPr>
                  <a:t>generated images contain less gra</a:t>
                </a:r>
                <a:r>
                  <a:rPr lang="en-US" altLang="zh-TW" sz="2000" dirty="0">
                    <a:solidFill>
                      <a:srgbClr val="212121"/>
                    </a:solidFill>
                    <a:latin typeface="Calibri" panose="020F0502020204030204" pitchFamily="34" charset="0"/>
                    <a:ea typeface="新細明體" panose="02020500000000000000" pitchFamily="18" charset="-120"/>
                  </a:rPr>
                  <a:t>y-scale-like images and </a:t>
                </a:r>
                <a:r>
                  <a:rPr lang="en-US" altLang="zh-TW" sz="2000" dirty="0">
                    <a:solidFill>
                      <a:srgbClr val="212121"/>
                    </a:solidFill>
                    <a:effectLst/>
                    <a:latin typeface="Calibri" panose="020F0502020204030204" pitchFamily="34" charset="0"/>
                    <a:ea typeface="新細明體" panose="02020500000000000000" pitchFamily="18" charset="-120"/>
                  </a:rPr>
                  <a:t>has more diversity.</a:t>
                </a:r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7F150E1-1CA5-1E98-8878-5BEA56BFEF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83" t="-14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56F66A3D-D964-11CE-DC80-DD891A5D20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945"/>
          <a:stretch/>
        </p:blipFill>
        <p:spPr>
          <a:xfrm>
            <a:off x="1107581" y="3665812"/>
            <a:ext cx="6618726" cy="67096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4C84223-92E8-8945-6370-B5E25C829708}"/>
              </a:ext>
            </a:extLst>
          </p:cNvPr>
          <p:cNvSpPr txBox="1"/>
          <p:nvPr/>
        </p:nvSpPr>
        <p:spPr>
          <a:xfrm>
            <a:off x="7606146" y="60811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SzPts val="1600"/>
              <a:buNone/>
            </a:pPr>
            <a:r>
              <a:rPr lang="en-US" altLang="zh-TW" sz="1800" dirty="0">
                <a:solidFill>
                  <a:srgbClr val="2121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(Ref</a:t>
            </a:r>
            <a:r>
              <a:rPr lang="en-US" altLang="zh-TW" sz="1800" dirty="0">
                <a:solidFill>
                  <a:srgbClr val="212121"/>
                </a:solidFill>
                <a:latin typeface="Calibri" panose="020F0502020204030204" pitchFamily="34" charset="0"/>
              </a:rPr>
              <a:t>: </a:t>
            </a:r>
            <a:r>
              <a:rPr lang="en-US" altLang="zh-TW" sz="1800" dirty="0">
                <a:solidFill>
                  <a:srgbClr val="212121"/>
                </a:solidFill>
                <a:latin typeface="Calibri" panose="020F0502020204030204" pitchFamily="34" charset="0"/>
                <a:hlinkClick r:id="rId4"/>
              </a:rPr>
              <a:t>Classifier-Free Diffusion Guidance</a:t>
            </a:r>
            <a:r>
              <a:rPr lang="en-US" altLang="zh-TW" sz="1800" dirty="0">
                <a:solidFill>
                  <a:srgbClr val="212121"/>
                </a:solidFill>
                <a:latin typeface="Calibri" panose="020F0502020204030204" pitchFamily="34" charset="0"/>
              </a:rPr>
              <a:t>)</a:t>
            </a:r>
            <a:endParaRPr lang="en-US" altLang="zh-TW" sz="1800" dirty="0">
              <a:solidFill>
                <a:srgbClr val="212121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58601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9F3968-D2D2-9BB3-4382-8A96F02FD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b="1" kern="0" dirty="0">
                <a:solidFill>
                  <a:srgbClr val="ED6B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Problem 3: Report (23%)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7B8615-F25C-590A-50F6-84FCFE946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SzPts val="1600"/>
              <a:buFont typeface="Calibri" panose="020F0502020204030204" pitchFamily="34" charset="0"/>
              <a:buAutoNum type="arabicPeriod"/>
            </a:pPr>
            <a:r>
              <a:rPr lang="en-US" altLang="zh-TW" sz="18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(5%) Please create and fill the table with the following format </a:t>
            </a:r>
            <a:r>
              <a:rPr lang="en-US" altLang="zh-TW" sz="1800" b="1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in your report</a:t>
            </a:r>
            <a:r>
              <a:rPr lang="en-US" altLang="zh-TW" sz="18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:</a:t>
            </a:r>
            <a:endParaRPr lang="zh-TW" altLang="zh-TW" sz="1800" dirty="0">
              <a:effectLst/>
              <a:latin typeface="新細明體" panose="02020500000000000000" pitchFamily="18" charset="-120"/>
              <a:ea typeface="新細明體" panose="02020500000000000000" pitchFamily="18" charset="-120"/>
              <a:cs typeface="新細明體" panose="02020500000000000000" pitchFamily="18" charset="-12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BC8F3046-9848-CB49-8FDF-4A07BAB48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25277"/>
              </p:ext>
            </p:extLst>
          </p:nvPr>
        </p:nvGraphicFramePr>
        <p:xfrm>
          <a:off x="1204097" y="2435333"/>
          <a:ext cx="8127999" cy="242087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956448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1316071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55454336"/>
                    </a:ext>
                  </a:extLst>
                </a:gridCol>
              </a:tblGrid>
              <a:tr h="598979">
                <a:tc>
                  <a:txBody>
                    <a:bodyPr/>
                    <a:lstStyle/>
                    <a:p>
                      <a:pPr lvl="0"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TW" dirty="0"/>
                        <a:t>MNIST-M → SVHN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TW" dirty="0"/>
                        <a:t>MNIST-M → USPS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7360772"/>
                  </a:ext>
                </a:extLst>
              </a:tr>
              <a:tr h="6072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Trained on source </a:t>
                      </a:r>
                      <a:endParaRPr lang="en" altLang="zh-TW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TW" dirty="0"/>
                        <a:t>0.337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TW" dirty="0"/>
                        <a:t>0.760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4699132"/>
                  </a:ext>
                </a:extLst>
              </a:tr>
              <a:tr h="6072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Adaptation (DANN)</a:t>
                      </a:r>
                      <a:endParaRPr lang="en" altLang="zh-TW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TW" dirty="0"/>
                        <a:t>0.496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TW" dirty="0"/>
                        <a:t>0.826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4209687"/>
                  </a:ext>
                </a:extLst>
              </a:tr>
              <a:tr h="6072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Trained on target</a:t>
                      </a:r>
                      <a:endParaRPr lang="en" altLang="zh-TW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TW" dirty="0"/>
                        <a:t>0.915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0.983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7574102"/>
                  </a:ext>
                </a:extLst>
              </a:tr>
            </a:tbl>
          </a:graphicData>
        </a:graphic>
      </p:graphicFrame>
      <p:pic>
        <p:nvPicPr>
          <p:cNvPr id="1025" name="Picture 1" descr="page15image127295408">
            <a:extLst>
              <a:ext uri="{FF2B5EF4-FFF2-40B4-BE49-F238E27FC236}">
                <a16:creationId xmlns:a16="http://schemas.microsoft.com/office/drawing/2014/main" id="{676C0DC2-0289-E17D-904E-051868F3F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88670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474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9F3968-D2D2-9BB3-4382-8A96F02FD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056"/>
            <a:ext cx="10515600" cy="1325563"/>
          </a:xfrm>
        </p:spPr>
        <p:txBody>
          <a:bodyPr/>
          <a:lstStyle/>
          <a:p>
            <a:r>
              <a:rPr lang="en-US" altLang="zh-TW" sz="4400" b="1" kern="0" dirty="0">
                <a:solidFill>
                  <a:srgbClr val="ED6B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Problem 3: Report (23%)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7B8615-F25C-590A-50F6-84FCFE946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SzPts val="1600"/>
              <a:buAutoNum type="arabicPeriod" startAt="2"/>
            </a:pPr>
            <a:r>
              <a:rPr lang="en-US" altLang="zh-TW" sz="18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(8%) Please visualize the latent space of DANN by mapping the </a:t>
            </a:r>
            <a:r>
              <a:rPr lang="en-US" altLang="zh-TW" sz="1800" b="1" i="1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validation </a:t>
            </a:r>
            <a:r>
              <a:rPr lang="en-US" altLang="zh-TW" sz="18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images to 2D space </a:t>
            </a:r>
            <a:r>
              <a:rPr lang="en-US" altLang="zh-TW" sz="1800" dirty="0">
                <a:solidFill>
                  <a:srgbClr val="96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with t-SNE</a:t>
            </a:r>
            <a:r>
              <a:rPr lang="en-US" altLang="zh-TW" sz="18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. For each scenario, you need to plot two figures which are colored </a:t>
            </a:r>
            <a:r>
              <a:rPr lang="en-US" altLang="zh-TW" sz="1800" b="1" dirty="0">
                <a:solidFill>
                  <a:srgbClr val="2D72B2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by digit class (0-9) </a:t>
            </a:r>
            <a:r>
              <a:rPr lang="en-US" altLang="zh-TW" sz="18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and </a:t>
            </a:r>
            <a:r>
              <a:rPr lang="en-US" altLang="zh-TW" sz="1800" b="1" dirty="0">
                <a:solidFill>
                  <a:srgbClr val="BF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by domain</a:t>
            </a:r>
            <a:r>
              <a:rPr lang="en-US" altLang="zh-TW" sz="18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, respectively.</a:t>
            </a:r>
          </a:p>
          <a:p>
            <a:pPr marL="0" lvl="0" indent="0">
              <a:buSzPts val="1600"/>
              <a:buNone/>
            </a:pPr>
            <a:endParaRPr lang="en-US" altLang="zh-TW" sz="1800" dirty="0">
              <a:solidFill>
                <a:srgbClr val="212121"/>
              </a:solidFill>
              <a:latin typeface="Calibri" panose="020F0502020204030204" pitchFamily="34" charset="0"/>
              <a:ea typeface="新細明體" panose="02020500000000000000" pitchFamily="18" charset="-120"/>
              <a:cs typeface="新細明體" panose="02020500000000000000" pitchFamily="18" charset="-120"/>
            </a:endParaRPr>
          </a:p>
          <a:p>
            <a:pPr marL="0" lvl="0" indent="0">
              <a:buSzPts val="1600"/>
              <a:buNone/>
            </a:pPr>
            <a:endParaRPr lang="zh-TW" altLang="zh-TW" sz="1800" dirty="0">
              <a:effectLst/>
              <a:latin typeface="新細明體" panose="02020500000000000000" pitchFamily="18" charset="-120"/>
              <a:ea typeface="新細明體" panose="02020500000000000000" pitchFamily="18" charset="-120"/>
              <a:cs typeface="新細明體" panose="02020500000000000000" pitchFamily="18" charset="-12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929168F4-011A-8D56-2103-01134B7164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7" r="14959"/>
          <a:stretch/>
        </p:blipFill>
        <p:spPr>
          <a:xfrm>
            <a:off x="1" y="3084067"/>
            <a:ext cx="3074776" cy="2888968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32661955-DAF7-DC94-4A14-9E4FA259F0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11" r="27004"/>
          <a:stretch/>
        </p:blipFill>
        <p:spPr>
          <a:xfrm>
            <a:off x="3067146" y="2838303"/>
            <a:ext cx="3004140" cy="333866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A12F46FE-AAE4-1BCA-8A33-B5257FB116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75" r="15382"/>
          <a:stretch/>
        </p:blipFill>
        <p:spPr>
          <a:xfrm>
            <a:off x="6010324" y="3069978"/>
            <a:ext cx="3086588" cy="2903057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B747329E-E260-D348-3C28-77010B6154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88" r="27226"/>
          <a:stretch/>
        </p:blipFill>
        <p:spPr>
          <a:xfrm>
            <a:off x="9109269" y="2833784"/>
            <a:ext cx="3062595" cy="340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588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9F3968-D2D2-9BB3-4382-8A96F02FD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b="1" kern="0" dirty="0">
                <a:solidFill>
                  <a:srgbClr val="ED6B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Problem 3: Report (23%)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7B8615-F25C-590A-50F6-84FCFE946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SzPts val="1600"/>
              <a:buAutoNum type="arabicPeriod" startAt="3"/>
            </a:pPr>
            <a:r>
              <a:rPr lang="en-US" altLang="zh-TW" sz="18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(10%) Please describe the implementation details of your model and discuss what you’ve observed and learned from implementing DANN.</a:t>
            </a:r>
          </a:p>
          <a:p>
            <a:pPr marL="342900" lvl="0" indent="-342900">
              <a:buSzPts val="1600"/>
              <a:buAutoNum type="arabicPeriod" startAt="3"/>
            </a:pPr>
            <a:endParaRPr lang="en-US" altLang="zh-TW" sz="1800" dirty="0">
              <a:solidFill>
                <a:srgbClr val="212121"/>
              </a:solidFill>
              <a:latin typeface="Calibri" panose="020F0502020204030204" pitchFamily="34" charset="0"/>
              <a:ea typeface="新細明體" panose="02020500000000000000" pitchFamily="18" charset="-120"/>
              <a:cs typeface="新細明體" panose="02020500000000000000" pitchFamily="18" charset="-120"/>
            </a:endParaRPr>
          </a:p>
          <a:p>
            <a:pPr marL="0" lvl="0" indent="0">
              <a:buSzPts val="1600"/>
              <a:buNone/>
            </a:pPr>
            <a:endParaRPr lang="en-US" altLang="zh-TW" sz="1800" dirty="0">
              <a:solidFill>
                <a:srgbClr val="212121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新細明體" panose="02020500000000000000" pitchFamily="18" charset="-120"/>
            </a:endParaRPr>
          </a:p>
          <a:p>
            <a:pPr marL="342900" lvl="0" indent="-342900">
              <a:buSzPts val="1600"/>
              <a:buAutoNum type="arabicPeriod" startAt="3"/>
            </a:pPr>
            <a:endParaRPr lang="en-US" altLang="zh-TW" sz="1800" dirty="0">
              <a:solidFill>
                <a:srgbClr val="212121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新細明體" panose="02020500000000000000" pitchFamily="18" charset="-120"/>
            </a:endParaRPr>
          </a:p>
          <a:p>
            <a:pPr marL="0" lvl="0" indent="0">
              <a:buSzPts val="1600"/>
              <a:buNone/>
            </a:pPr>
            <a:endParaRPr lang="en-US" altLang="zh-TW" sz="1800" dirty="0">
              <a:solidFill>
                <a:srgbClr val="212121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新細明體" panose="02020500000000000000" pitchFamily="18" charset="-120"/>
            </a:endParaRPr>
          </a:p>
          <a:p>
            <a:pPr marL="0" lvl="0" indent="0">
              <a:buSzPts val="1600"/>
              <a:buNone/>
            </a:pPr>
            <a:endParaRPr lang="zh-TW" altLang="zh-TW" sz="1800" dirty="0">
              <a:effectLst/>
              <a:latin typeface="新細明體" panose="02020500000000000000" pitchFamily="18" charset="-120"/>
              <a:ea typeface="新細明體" panose="02020500000000000000" pitchFamily="18" charset="-120"/>
              <a:cs typeface="新細明體" panose="02020500000000000000" pitchFamily="18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AC70A2F-91EC-D0F7-999A-76941D171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06513"/>
            <a:ext cx="4968240" cy="330206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FBE1E8D-99E7-5358-0F13-5700384AC53A}"/>
              </a:ext>
            </a:extLst>
          </p:cNvPr>
          <p:cNvSpPr txBox="1"/>
          <p:nvPr/>
        </p:nvSpPr>
        <p:spPr>
          <a:xfrm>
            <a:off x="6238217" y="5923906"/>
            <a:ext cx="4646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Ref.</a:t>
            </a:r>
            <a:r>
              <a:rPr kumimoji="1" lang="zh-TW" altLang="en-US" dirty="0"/>
              <a:t> </a:t>
            </a:r>
            <a:r>
              <a:rPr kumimoji="1" lang="en-US" altLang="zh-TW" dirty="0"/>
              <a:t>Y. C. Wang. DLCV week 6 course slides p.28</a:t>
            </a:r>
            <a:r>
              <a:rPr lang="en-US" altLang="zh-TW" sz="1800" dirty="0">
                <a:solidFill>
                  <a:srgbClr val="878787"/>
                </a:solidFill>
                <a:effectLst/>
                <a:latin typeface="Calibri" panose="020F0502020204030204" pitchFamily="34" charset="0"/>
              </a:rPr>
              <a:t> 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32D6C74-92A3-FC60-88B7-683B43CBB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130" y="2994450"/>
            <a:ext cx="6333042" cy="301762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999EBAB-0952-667C-D09B-1EE7E793F66D}"/>
              </a:ext>
            </a:extLst>
          </p:cNvPr>
          <p:cNvSpPr txBox="1"/>
          <p:nvPr/>
        </p:nvSpPr>
        <p:spPr>
          <a:xfrm>
            <a:off x="8675369" y="3936144"/>
            <a:ext cx="1034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 err="1">
                <a:highlight>
                  <a:srgbClr val="FFFF00"/>
                </a:highlight>
              </a:rPr>
              <a:t>Class_classifier</a:t>
            </a:r>
            <a:endParaRPr kumimoji="1" lang="zh-TW" altLang="en-US" sz="1100" dirty="0">
              <a:highlight>
                <a:srgbClr val="FFFF00"/>
              </a:highlight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9EDB545-E7C7-83E4-5A3C-CC9003BE860B}"/>
              </a:ext>
            </a:extLst>
          </p:cNvPr>
          <p:cNvSpPr txBox="1"/>
          <p:nvPr/>
        </p:nvSpPr>
        <p:spPr>
          <a:xfrm>
            <a:off x="6342545" y="4489339"/>
            <a:ext cx="12009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 err="1">
                <a:highlight>
                  <a:srgbClr val="FFFF00"/>
                </a:highlight>
              </a:rPr>
              <a:t>feature_extractor</a:t>
            </a:r>
            <a:endParaRPr kumimoji="1" lang="zh-TW" altLang="en-US" sz="1100" dirty="0">
              <a:highlight>
                <a:srgbClr val="FFFF00"/>
              </a:highlight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D181A29-6E77-C8CE-6D56-C72A7A32A701}"/>
              </a:ext>
            </a:extLst>
          </p:cNvPr>
          <p:cNvSpPr txBox="1"/>
          <p:nvPr/>
        </p:nvSpPr>
        <p:spPr>
          <a:xfrm>
            <a:off x="9018013" y="4138201"/>
            <a:ext cx="1196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 err="1">
                <a:highlight>
                  <a:srgbClr val="FFFF00"/>
                </a:highlight>
              </a:rPr>
              <a:t>Domain_classifier</a:t>
            </a:r>
            <a:endParaRPr kumimoji="1" lang="zh-TW" altLang="en-US" sz="11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54967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9F3968-D2D2-9BB3-4382-8A96F02FD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791" y="152401"/>
            <a:ext cx="10515600" cy="1325563"/>
          </a:xfrm>
        </p:spPr>
        <p:txBody>
          <a:bodyPr/>
          <a:lstStyle/>
          <a:p>
            <a:r>
              <a:rPr lang="en-US" altLang="zh-TW" sz="4400" b="1" kern="0" dirty="0">
                <a:solidFill>
                  <a:srgbClr val="ED6B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Problem 3: Report (23%)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7B8615-F25C-590A-50F6-84FCFE946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791" y="1260763"/>
            <a:ext cx="11104418" cy="5777346"/>
          </a:xfrm>
        </p:spPr>
        <p:txBody>
          <a:bodyPr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800" b="1" i="0" u="none" strike="noStrike" kern="1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Some implementation details:</a:t>
            </a:r>
            <a:endParaRPr kumimoji="0" lang="zh-TW" altLang="zh-TW" sz="28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SzPts val="1600"/>
              <a:buNone/>
            </a:pPr>
            <a:r>
              <a:rPr lang="en-US" altLang="zh-TW" sz="2000" b="1" dirty="0" err="1">
                <a:solidFill>
                  <a:srgbClr val="21212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self.feature</a:t>
            </a:r>
            <a:r>
              <a:rPr lang="en-US" altLang="zh-TW" sz="2000" b="1" dirty="0">
                <a:solidFill>
                  <a:srgbClr val="21212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: Feature extractor</a:t>
            </a:r>
          </a:p>
          <a:p>
            <a:pPr>
              <a:buSzPts val="1600"/>
            </a:pPr>
            <a:r>
              <a:rPr lang="en-US" altLang="zh-TW" sz="2000" dirty="0">
                <a:solidFill>
                  <a:srgbClr val="21212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It is composed of 2 blocks of convolutional layer, batch norm layer, max pooling layer, dropout layer, and ReLU().</a:t>
            </a:r>
          </a:p>
          <a:p>
            <a:pPr>
              <a:buSzPts val="1600"/>
            </a:pPr>
            <a:r>
              <a:rPr lang="en-US" altLang="zh-TW" sz="2000" dirty="0">
                <a:solidFill>
                  <a:srgbClr val="21212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Output: 50 x 4 x 4 feature vector.</a:t>
            </a:r>
            <a:endParaRPr lang="en-US" altLang="zh-TW" sz="2000" b="1" dirty="0">
              <a:solidFill>
                <a:srgbClr val="212121"/>
              </a:solidFill>
              <a:latin typeface="Calibri" panose="020F0502020204030204" pitchFamily="34" charset="0"/>
              <a:ea typeface="新細明體" panose="02020500000000000000" pitchFamily="18" charset="-120"/>
              <a:cs typeface="新細明體" panose="02020500000000000000" pitchFamily="18" charset="-120"/>
            </a:endParaRPr>
          </a:p>
          <a:p>
            <a:pPr marL="0" indent="0">
              <a:buSzPts val="1600"/>
              <a:buNone/>
            </a:pPr>
            <a:r>
              <a:rPr lang="en-US" altLang="zh-TW" sz="2000" b="1" dirty="0" err="1">
                <a:solidFill>
                  <a:srgbClr val="21212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self.class_classifier</a:t>
            </a:r>
            <a:r>
              <a:rPr lang="en-US" altLang="zh-TW" sz="2000" b="1" dirty="0">
                <a:solidFill>
                  <a:srgbClr val="21212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: Classifier</a:t>
            </a:r>
          </a:p>
          <a:p>
            <a:pPr>
              <a:buSzPts val="1600"/>
            </a:pPr>
            <a:r>
              <a:rPr lang="en-US" altLang="zh-TW" sz="2000" dirty="0">
                <a:solidFill>
                  <a:srgbClr val="21212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It is composed of 2 blocks of fully connected layer, batch norm layer, dropout layer, and ReLU().</a:t>
            </a:r>
          </a:p>
          <a:p>
            <a:pPr>
              <a:buSzPts val="1600"/>
            </a:pPr>
            <a:r>
              <a:rPr lang="en-US" altLang="zh-TW" sz="2000" dirty="0">
                <a:solidFill>
                  <a:srgbClr val="21212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Output: Softmax.</a:t>
            </a:r>
          </a:p>
          <a:p>
            <a:pPr marL="0" indent="0">
              <a:buSzPts val="1600"/>
              <a:buNone/>
            </a:pPr>
            <a:r>
              <a:rPr lang="en-US" altLang="zh-TW" sz="2000" b="1" dirty="0" err="1">
                <a:solidFill>
                  <a:srgbClr val="21212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self.domain_classifier</a:t>
            </a:r>
            <a:r>
              <a:rPr lang="en-US" altLang="zh-TW" sz="2000" b="1" dirty="0">
                <a:solidFill>
                  <a:srgbClr val="21212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: </a:t>
            </a:r>
            <a:r>
              <a:rPr lang="en" altLang="zh-TW" sz="2000" b="1" dirty="0">
                <a:solidFill>
                  <a:srgbClr val="21212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M</a:t>
            </a:r>
            <a:r>
              <a:rPr lang="en" altLang="zh-TW" sz="2000" b="1" dirty="0">
                <a:effectLst/>
                <a:latin typeface="Calibri" panose="020F0502020204030204" pitchFamily="34" charset="0"/>
              </a:rPr>
              <a:t>aximize domain confusion</a:t>
            </a:r>
          </a:p>
          <a:p>
            <a:pPr>
              <a:buSzPts val="1600"/>
            </a:pPr>
            <a:r>
              <a:rPr lang="en-US" altLang="zh-TW" sz="2000" dirty="0">
                <a:solidFill>
                  <a:srgbClr val="21212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It is composed of fully connected layer, batch norm layer, ReLU(), and fully connected layer.</a:t>
            </a:r>
          </a:p>
          <a:p>
            <a:pPr>
              <a:buSzPts val="1600"/>
            </a:pPr>
            <a:r>
              <a:rPr lang="en-US" altLang="zh-TW" sz="2000" dirty="0">
                <a:solidFill>
                  <a:srgbClr val="21212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Output: Softmax.</a:t>
            </a:r>
            <a:endParaRPr lang="en" altLang="zh-TW" sz="2000" dirty="0">
              <a:effectLst/>
              <a:latin typeface="ArialMT"/>
            </a:endParaRPr>
          </a:p>
          <a:p>
            <a:pPr marL="0" indent="0">
              <a:buSzPts val="1600"/>
              <a:buNone/>
            </a:pPr>
            <a:r>
              <a:rPr lang="en-US" altLang="zh-TW" sz="2000" b="1" dirty="0" err="1">
                <a:solidFill>
                  <a:srgbClr val="21212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ReverseLayerF</a:t>
            </a:r>
            <a:r>
              <a:rPr lang="en-US" altLang="zh-TW" sz="2000" b="1" dirty="0">
                <a:solidFill>
                  <a:srgbClr val="21212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(): Gradient reversal layer</a:t>
            </a:r>
          </a:p>
          <a:p>
            <a:pPr>
              <a:buSzPts val="1600"/>
            </a:pPr>
            <a:r>
              <a:rPr lang="en-US" altLang="zh-TW" sz="2000" dirty="0">
                <a:solidFill>
                  <a:srgbClr val="21212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Compute reversal feature with given feature and coefficient. </a:t>
            </a:r>
          </a:p>
          <a:p>
            <a:pPr>
              <a:buSzPts val="1600"/>
            </a:pPr>
            <a:r>
              <a:rPr lang="en-US" altLang="zh-TW" sz="2000" dirty="0">
                <a:solidFill>
                  <a:srgbClr val="21212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The output is then forwarded to domain classifier, and the gradient is back propagated to feature extractor.</a:t>
            </a:r>
            <a:endParaRPr lang="en-US" altLang="zh-TW" sz="2000" b="1" dirty="0">
              <a:solidFill>
                <a:srgbClr val="212121"/>
              </a:solidFill>
              <a:latin typeface="Calibri" panose="020F0502020204030204" pitchFamily="34" charset="0"/>
              <a:ea typeface="新細明體" panose="02020500000000000000" pitchFamily="18" charset="-120"/>
              <a:cs typeface="新細明體" panose="02020500000000000000" pitchFamily="18" charset="-120"/>
            </a:endParaRPr>
          </a:p>
          <a:p>
            <a:pPr marL="0" indent="0">
              <a:buSzPts val="1600"/>
              <a:buNone/>
            </a:pPr>
            <a:endParaRPr lang="en-US" altLang="zh-TW" sz="2000" dirty="0">
              <a:solidFill>
                <a:srgbClr val="212121"/>
              </a:solidFill>
              <a:latin typeface="Calibri" panose="020F0502020204030204" pitchFamily="34" charset="0"/>
              <a:ea typeface="新細明體" panose="02020500000000000000" pitchFamily="18" charset="-120"/>
              <a:cs typeface="新細明體" panose="02020500000000000000" pitchFamily="18" charset="-120"/>
            </a:endParaRPr>
          </a:p>
          <a:p>
            <a:pPr marL="0" indent="0">
              <a:buSzPts val="1600"/>
              <a:buNone/>
            </a:pPr>
            <a:endParaRPr lang="en-US" altLang="zh-TW" sz="1800" dirty="0">
              <a:solidFill>
                <a:srgbClr val="212121"/>
              </a:solidFill>
              <a:latin typeface="Calibri" panose="020F0502020204030204" pitchFamily="34" charset="0"/>
              <a:ea typeface="新細明體" panose="02020500000000000000" pitchFamily="18" charset="-120"/>
              <a:cs typeface="新細明體" panose="02020500000000000000" pitchFamily="18" charset="-120"/>
            </a:endParaRPr>
          </a:p>
          <a:p>
            <a:pPr marL="0" indent="0">
              <a:buSzPts val="1600"/>
              <a:buNone/>
            </a:pPr>
            <a:endParaRPr lang="en-US" altLang="zh-TW" sz="1800" b="1" dirty="0">
              <a:solidFill>
                <a:srgbClr val="212121"/>
              </a:solidFill>
              <a:latin typeface="Calibri" panose="020F0502020204030204" pitchFamily="34" charset="0"/>
              <a:ea typeface="新細明體" panose="02020500000000000000" pitchFamily="18" charset="-120"/>
              <a:cs typeface="新細明體" panose="02020500000000000000" pitchFamily="18" charset="-120"/>
            </a:endParaRPr>
          </a:p>
          <a:p>
            <a:pPr marL="0" indent="0">
              <a:buSzPts val="1600"/>
              <a:buNone/>
            </a:pPr>
            <a:endParaRPr lang="en-US" altLang="zh-TW" sz="1800" b="1" dirty="0">
              <a:solidFill>
                <a:srgbClr val="212121"/>
              </a:solidFill>
              <a:latin typeface="Calibri" panose="020F0502020204030204" pitchFamily="34" charset="0"/>
              <a:ea typeface="新細明體" panose="02020500000000000000" pitchFamily="18" charset="-120"/>
              <a:cs typeface="新細明體" panose="02020500000000000000" pitchFamily="18" charset="-120"/>
            </a:endParaRPr>
          </a:p>
          <a:p>
            <a:pPr marL="0" indent="0">
              <a:buSzPts val="1600"/>
              <a:buNone/>
            </a:pPr>
            <a:endParaRPr lang="en-US" altLang="zh-TW" sz="1800" dirty="0">
              <a:solidFill>
                <a:srgbClr val="212121"/>
              </a:solidFill>
              <a:latin typeface="Calibri" panose="020F0502020204030204" pitchFamily="34" charset="0"/>
              <a:ea typeface="新細明體" panose="02020500000000000000" pitchFamily="18" charset="-120"/>
              <a:cs typeface="新細明體" panose="02020500000000000000" pitchFamily="18" charset="-120"/>
            </a:endParaRPr>
          </a:p>
          <a:p>
            <a:pPr marL="0" lvl="0" indent="0">
              <a:buSzPts val="1600"/>
              <a:buNone/>
            </a:pPr>
            <a:endParaRPr lang="en-US" altLang="zh-TW" sz="1800" dirty="0">
              <a:solidFill>
                <a:srgbClr val="212121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新細明體" panose="02020500000000000000" pitchFamily="18" charset="-120"/>
            </a:endParaRPr>
          </a:p>
          <a:p>
            <a:pPr marL="342900" lvl="0" indent="-342900">
              <a:buSzPts val="1600"/>
              <a:buAutoNum type="arabicPeriod" startAt="3"/>
            </a:pPr>
            <a:endParaRPr lang="en-US" altLang="zh-TW" sz="1800" dirty="0">
              <a:solidFill>
                <a:srgbClr val="212121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新細明體" panose="02020500000000000000" pitchFamily="18" charset="-120"/>
            </a:endParaRPr>
          </a:p>
          <a:p>
            <a:pPr marL="0" lvl="0" indent="0">
              <a:buSzPts val="1600"/>
              <a:buNone/>
            </a:pPr>
            <a:endParaRPr lang="en-US" altLang="zh-TW" sz="1800" dirty="0">
              <a:solidFill>
                <a:srgbClr val="212121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66847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9F3968-D2D2-9BB3-4382-8A96F02FD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b="1" kern="0" dirty="0">
                <a:solidFill>
                  <a:srgbClr val="ED6B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Problem 3: Report (23%)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7B8615-F25C-590A-50F6-84FCFE946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SzPts val="1600"/>
              <a:buNone/>
            </a:pPr>
            <a:r>
              <a:rPr lang="en-US" altLang="zh-TW" sz="2600" b="1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Observed and learned from implementing DANN:</a:t>
            </a:r>
          </a:p>
          <a:p>
            <a:pPr marL="342900" indent="-342900">
              <a:buSzPts val="1600"/>
              <a:buFont typeface="+mj-lt"/>
              <a:buAutoNum type="arabicPeriod"/>
            </a:pPr>
            <a:r>
              <a:rPr lang="en-US" altLang="zh-TW" sz="2000" dirty="0">
                <a:solidFill>
                  <a:srgbClr val="21212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DANN contains adversarial module (the gradient reverse layer), so training for longer time doesn’t imply better performance.</a:t>
            </a:r>
          </a:p>
          <a:p>
            <a:pPr marL="342900" indent="-342900">
              <a:buSzPts val="1600"/>
              <a:buFont typeface="+mj-lt"/>
              <a:buAutoNum type="arabicPeriod"/>
            </a:pPr>
            <a:r>
              <a:rPr lang="en-US" altLang="zh-TW" sz="2000" dirty="0">
                <a:solidFill>
                  <a:srgbClr val="21212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The </a:t>
            </a:r>
            <a:r>
              <a:rPr lang="en-US" altLang="zh-TW" sz="20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prediction result of </a:t>
            </a:r>
            <a:r>
              <a:rPr lang="en-US" altLang="zh-TW" sz="2000" dirty="0">
                <a:solidFill>
                  <a:srgbClr val="21212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DANN model</a:t>
            </a:r>
            <a:r>
              <a:rPr lang="en-US" altLang="zh-TW" sz="20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 on </a:t>
            </a:r>
            <a:r>
              <a:rPr lang="en-US" altLang="zh-TW" sz="200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usps</a:t>
            </a:r>
            <a:r>
              <a:rPr lang="en-US" altLang="zh-TW" sz="20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 dataset is better than </a:t>
            </a:r>
            <a:r>
              <a:rPr lang="en-US" altLang="zh-TW" sz="200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svhn</a:t>
            </a:r>
            <a:r>
              <a:rPr lang="en-US" altLang="zh-TW" sz="20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 dataset. The possible reason is that </a:t>
            </a:r>
            <a:r>
              <a:rPr lang="en-US" altLang="zh-TW" sz="200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mnist</a:t>
            </a:r>
            <a:r>
              <a:rPr lang="en-US" altLang="zh-TW" sz="20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-m is more similar to </a:t>
            </a:r>
            <a:r>
              <a:rPr lang="en-US" altLang="zh-TW" sz="200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usps</a:t>
            </a:r>
            <a:r>
              <a:rPr lang="en-US" altLang="zh-TW" sz="20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 dataset than </a:t>
            </a:r>
            <a:r>
              <a:rPr lang="en-US" altLang="zh-TW" sz="200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svhn</a:t>
            </a:r>
            <a:r>
              <a:rPr lang="en-US" altLang="zh-TW" sz="20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.</a:t>
            </a:r>
            <a:r>
              <a:rPr lang="en-US" altLang="zh-TW" sz="2000" dirty="0">
                <a:solidFill>
                  <a:srgbClr val="21212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 </a:t>
            </a:r>
            <a:r>
              <a:rPr lang="en-US" altLang="zh-TW" sz="20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(</a:t>
            </a:r>
            <a:r>
              <a:rPr lang="en-US" altLang="zh-TW" sz="200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usps</a:t>
            </a:r>
            <a:r>
              <a:rPr lang="en-US" altLang="zh-TW" sz="20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 dataset is just the gray-scale version of </a:t>
            </a:r>
            <a:r>
              <a:rPr lang="en-US" altLang="zh-TW" sz="200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mnist</a:t>
            </a:r>
            <a:r>
              <a:rPr lang="en-US" altLang="zh-TW" sz="20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-m, but </a:t>
            </a:r>
            <a:r>
              <a:rPr lang="en-US" altLang="zh-TW" sz="200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svhn</a:t>
            </a:r>
            <a:r>
              <a:rPr lang="en-US" altLang="zh-TW" sz="20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 dataset is the real version of </a:t>
            </a:r>
            <a:r>
              <a:rPr lang="en-US" altLang="zh-TW" sz="200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mnist</a:t>
            </a:r>
            <a:r>
              <a:rPr lang="en-US" altLang="zh-TW" sz="20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-m dataset.)</a:t>
            </a:r>
          </a:p>
          <a:p>
            <a:pPr marL="342900" lvl="0" indent="-342900">
              <a:buSzPts val="1600"/>
              <a:buAutoNum type="arabicPeriod" startAt="3"/>
            </a:pPr>
            <a:endParaRPr lang="en-US" altLang="zh-TW" sz="1800" dirty="0">
              <a:solidFill>
                <a:srgbClr val="212121"/>
              </a:solidFill>
              <a:latin typeface="Calibri" panose="020F0502020204030204" pitchFamily="34" charset="0"/>
              <a:ea typeface="新細明體" panose="02020500000000000000" pitchFamily="18" charset="-120"/>
              <a:cs typeface="新細明體" panose="02020500000000000000" pitchFamily="18" charset="-120"/>
            </a:endParaRPr>
          </a:p>
          <a:p>
            <a:pPr marL="0" lvl="0" indent="0">
              <a:buSzPts val="1600"/>
              <a:buNone/>
            </a:pPr>
            <a:endParaRPr lang="en-US" altLang="zh-TW" sz="1800" dirty="0">
              <a:solidFill>
                <a:srgbClr val="212121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新細明體" panose="02020500000000000000" pitchFamily="18" charset="-120"/>
            </a:endParaRPr>
          </a:p>
          <a:p>
            <a:pPr marL="342900" lvl="0" indent="-342900">
              <a:buSzPts val="1600"/>
              <a:buAutoNum type="arabicPeriod" startAt="3"/>
            </a:pPr>
            <a:endParaRPr lang="en-US" altLang="zh-TW" sz="1800" dirty="0">
              <a:solidFill>
                <a:srgbClr val="212121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新細明體" panose="02020500000000000000" pitchFamily="18" charset="-120"/>
            </a:endParaRPr>
          </a:p>
        </p:txBody>
      </p:sp>
      <p:pic>
        <p:nvPicPr>
          <p:cNvPr id="2050" name="Picture 2" descr="Samples of digits from the USPS dataset. | Download High-Resolution  Scientific Diagram">
            <a:extLst>
              <a:ext uri="{FF2B5EF4-FFF2-40B4-BE49-F238E27FC236}">
                <a16:creationId xmlns:a16="http://schemas.microsoft.com/office/drawing/2014/main" id="{13BCF53B-74CB-8129-880F-E7803CC23B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079" b="58178"/>
          <a:stretch/>
        </p:blipFill>
        <p:spPr bwMode="auto">
          <a:xfrm>
            <a:off x="7892976" y="4169656"/>
            <a:ext cx="1992494" cy="193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D7D7FF0-252E-3470-D665-7E8749452980}"/>
              </a:ext>
            </a:extLst>
          </p:cNvPr>
          <p:cNvSpPr txBox="1"/>
          <p:nvPr/>
        </p:nvSpPr>
        <p:spPr>
          <a:xfrm>
            <a:off x="8211441" y="6098779"/>
            <a:ext cx="1355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usps</a:t>
            </a:r>
            <a:r>
              <a:rPr kumimoji="1" lang="en-US" altLang="zh-TW" dirty="0"/>
              <a:t> dataset</a:t>
            </a:r>
          </a:p>
        </p:txBody>
      </p:sp>
      <p:pic>
        <p:nvPicPr>
          <p:cNvPr id="2052" name="Picture 4" descr="Getting Started with 'Street View House Numbers' (SVHN) Dataset - Cerenaut">
            <a:extLst>
              <a:ext uri="{FF2B5EF4-FFF2-40B4-BE49-F238E27FC236}">
                <a16:creationId xmlns:a16="http://schemas.microsoft.com/office/drawing/2014/main" id="{8C471664-C062-7D4C-9315-8A969CFF99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6" t="9924" r="72234" b="49873"/>
          <a:stretch/>
        </p:blipFill>
        <p:spPr bwMode="auto">
          <a:xfrm>
            <a:off x="2073041" y="4178049"/>
            <a:ext cx="1945495" cy="192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BCD4C1E-C598-CA0B-F364-4AC83D265F74}"/>
              </a:ext>
            </a:extLst>
          </p:cNvPr>
          <p:cNvSpPr txBox="1"/>
          <p:nvPr/>
        </p:nvSpPr>
        <p:spPr>
          <a:xfrm>
            <a:off x="2361948" y="6107172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svhn</a:t>
            </a:r>
            <a:r>
              <a:rPr kumimoji="1" lang="en-US" altLang="zh-TW" dirty="0"/>
              <a:t> dataset</a:t>
            </a:r>
          </a:p>
        </p:txBody>
      </p:sp>
      <p:pic>
        <p:nvPicPr>
          <p:cNvPr id="2054" name="Picture 6" descr="DRANet: Disentangling Representation and Adaptation Networks for  Unsupervised Cross-Domain Adaptation">
            <a:extLst>
              <a:ext uri="{FF2B5EF4-FFF2-40B4-BE49-F238E27FC236}">
                <a16:creationId xmlns:a16="http://schemas.microsoft.com/office/drawing/2014/main" id="{32BBFCC6-1D71-29F2-2B2B-025871768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190" y="4178049"/>
            <a:ext cx="1945494" cy="194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A000D80-EC38-931F-3296-629A49F3DED4}"/>
              </a:ext>
            </a:extLst>
          </p:cNvPr>
          <p:cNvSpPr txBox="1"/>
          <p:nvPr/>
        </p:nvSpPr>
        <p:spPr>
          <a:xfrm>
            <a:off x="5517829" y="6123543"/>
            <a:ext cx="1704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mnist</a:t>
            </a:r>
            <a:r>
              <a:rPr kumimoji="1" lang="en-US" altLang="zh-TW" dirty="0"/>
              <a:t>-m dataset</a:t>
            </a:r>
          </a:p>
        </p:txBody>
      </p:sp>
    </p:spTree>
    <p:extLst>
      <p:ext uri="{BB962C8B-B14F-4D97-AF65-F5344CB8AC3E}">
        <p14:creationId xmlns:p14="http://schemas.microsoft.com/office/powerpoint/2010/main" val="2219980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F238BA-D438-E23E-DD88-3A662E1A8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kern="0" dirty="0">
                <a:solidFill>
                  <a:srgbClr val="ED6B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Problem 1: Report (15%)</a:t>
            </a:r>
            <a:endParaRPr kumimoji="1" lang="zh-TW" altLang="en-US" sz="5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B8712F-40A9-FA3C-82FB-7985C96C8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SzPts val="1600"/>
              <a:buFont typeface="Calibri" panose="020F0502020204030204" pitchFamily="34" charset="0"/>
              <a:buAutoNum type="arabicPeriod"/>
            </a:pPr>
            <a:r>
              <a:rPr lang="en-US" altLang="zh-TW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(5%) Please print the model architecture of method A and B. </a:t>
            </a:r>
            <a:endParaRPr kumimoji="1" lang="en-US" altLang="zh-TW" sz="1800" dirty="0">
              <a:solidFill>
                <a:srgbClr val="000000"/>
              </a:solidFill>
              <a:latin typeface="Calibri" panose="020F0502020204030204" pitchFamily="34" charset="0"/>
              <a:ea typeface="新細明體" panose="02020500000000000000" pitchFamily="18" charset="-120"/>
              <a:cs typeface="新細明體" panose="02020500000000000000" pitchFamily="18" charset="-120"/>
            </a:endParaRPr>
          </a:p>
          <a:p>
            <a:pPr marL="0" lvl="0" indent="0">
              <a:buSzPts val="1600"/>
              <a:buNone/>
            </a:pPr>
            <a:r>
              <a:rPr kumimoji="1" lang="en-US" altLang="zh-TW" sz="1800" dirty="0">
                <a:solidFill>
                  <a:srgbClr val="00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Method A: DCGAN – Generator:</a:t>
            </a:r>
          </a:p>
          <a:p>
            <a:pPr marL="0" lvl="0" indent="0">
              <a:buSzPts val="1600"/>
              <a:buNone/>
            </a:pPr>
            <a:endParaRPr lang="zh-TW" altLang="zh-TW" sz="1800" dirty="0">
              <a:effectLst/>
              <a:latin typeface="新細明體" panose="02020500000000000000" pitchFamily="18" charset="-120"/>
              <a:ea typeface="新細明體" panose="02020500000000000000" pitchFamily="18" charset="-120"/>
              <a:cs typeface="新細明體" panose="02020500000000000000" pitchFamily="18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1ABF035-3385-4A3B-AF24-0DEB340995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5"/>
          <a:stretch/>
        </p:blipFill>
        <p:spPr>
          <a:xfrm>
            <a:off x="1227221" y="2510886"/>
            <a:ext cx="9926053" cy="366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05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F238BA-D438-E23E-DD88-3A662E1A8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kern="0" dirty="0">
                <a:solidFill>
                  <a:srgbClr val="ED6B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Problem 1: Report (15%)</a:t>
            </a:r>
            <a:endParaRPr kumimoji="1" lang="zh-TW" altLang="en-US" sz="5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B8712F-40A9-FA3C-82FB-7985C96C8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SzPts val="1600"/>
              <a:buNone/>
            </a:pPr>
            <a:r>
              <a:rPr kumimoji="1" lang="en-US" altLang="zh-TW" sz="1800" dirty="0">
                <a:solidFill>
                  <a:srgbClr val="00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Method A: DCGAN – Discriminator:</a:t>
            </a:r>
          </a:p>
          <a:p>
            <a:pPr marL="0" lvl="0" indent="0">
              <a:buSzPts val="1600"/>
              <a:buNone/>
            </a:pPr>
            <a:endParaRPr lang="zh-TW" altLang="zh-TW" sz="1800" dirty="0">
              <a:effectLst/>
              <a:latin typeface="新細明體" panose="02020500000000000000" pitchFamily="18" charset="-120"/>
              <a:ea typeface="新細明體" panose="02020500000000000000" pitchFamily="18" charset="-120"/>
              <a:cs typeface="新細明體" panose="02020500000000000000" pitchFamily="18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2E1E6D7-53DB-07F0-A826-67DBC9C108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4" b="1"/>
          <a:stretch/>
        </p:blipFill>
        <p:spPr>
          <a:xfrm>
            <a:off x="1192739" y="2306974"/>
            <a:ext cx="9806521" cy="358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44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F238BA-D438-E23E-DD88-3A662E1A8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kern="0" dirty="0">
                <a:solidFill>
                  <a:srgbClr val="ED6B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Problem 1: Report (15%)</a:t>
            </a:r>
            <a:endParaRPr kumimoji="1" lang="zh-TW" altLang="en-US" sz="5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B8712F-40A9-FA3C-82FB-7985C96C8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SzPts val="1600"/>
              <a:buNone/>
            </a:pPr>
            <a:r>
              <a:rPr kumimoji="1" lang="en-US" altLang="zh-TW" sz="1800" dirty="0">
                <a:solidFill>
                  <a:srgbClr val="00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Method B: Improved GAN (</a:t>
            </a:r>
            <a:r>
              <a:rPr kumimoji="1" lang="en-US" altLang="zh-TW" sz="1800" b="1" dirty="0">
                <a:solidFill>
                  <a:srgbClr val="00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WGAN-GP</a:t>
            </a:r>
            <a:r>
              <a:rPr kumimoji="1" lang="en-US" altLang="zh-TW" sz="1800" dirty="0">
                <a:solidFill>
                  <a:srgbClr val="00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) – Generator</a:t>
            </a:r>
          </a:p>
          <a:p>
            <a:pPr marL="0" lvl="0" indent="0">
              <a:buSzPts val="1600"/>
              <a:buNone/>
            </a:pPr>
            <a:endParaRPr lang="zh-TW" altLang="zh-TW" sz="1800" dirty="0">
              <a:effectLst/>
              <a:latin typeface="新細明體" panose="02020500000000000000" pitchFamily="18" charset="-120"/>
              <a:ea typeface="新細明體" panose="02020500000000000000" pitchFamily="18" charset="-120"/>
              <a:cs typeface="新細明體" panose="02020500000000000000" pitchFamily="18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C125E6C-037A-CEBB-6413-45CE2B6668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5" b="1305"/>
          <a:stretch/>
        </p:blipFill>
        <p:spPr>
          <a:xfrm>
            <a:off x="1262742" y="2418346"/>
            <a:ext cx="9666515" cy="356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404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F238BA-D438-E23E-DD88-3A662E1A8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kern="0" dirty="0">
                <a:solidFill>
                  <a:srgbClr val="ED6B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Problem 1: Report (15%)</a:t>
            </a:r>
            <a:endParaRPr kumimoji="1" lang="zh-TW" altLang="en-US" sz="5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B8712F-40A9-FA3C-82FB-7985C96C8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SzPts val="1600"/>
              <a:buNone/>
            </a:pPr>
            <a:r>
              <a:rPr kumimoji="1" lang="en-US" altLang="zh-TW" sz="1800" dirty="0">
                <a:solidFill>
                  <a:srgbClr val="00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Method B: Improved GAN (</a:t>
            </a:r>
            <a:r>
              <a:rPr kumimoji="1" lang="en-US" altLang="zh-TW" sz="1800" b="1" dirty="0">
                <a:solidFill>
                  <a:srgbClr val="00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WGAN-GP</a:t>
            </a:r>
            <a:r>
              <a:rPr kumimoji="1" lang="en-US" altLang="zh-TW" sz="1800" dirty="0">
                <a:solidFill>
                  <a:srgbClr val="00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) – Discriminator:</a:t>
            </a:r>
          </a:p>
          <a:p>
            <a:pPr marL="0" lvl="0" indent="0">
              <a:buSzPts val="1600"/>
              <a:buNone/>
            </a:pPr>
            <a:endParaRPr lang="zh-TW" altLang="zh-TW" sz="1800" dirty="0">
              <a:effectLst/>
              <a:latin typeface="新細明體" panose="02020500000000000000" pitchFamily="18" charset="-120"/>
              <a:ea typeface="新細明體" panose="02020500000000000000" pitchFamily="18" charset="-120"/>
              <a:cs typeface="新細明體" panose="02020500000000000000" pitchFamily="18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1B7E415-CF99-299D-8485-6663D80BA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826" y="2310860"/>
            <a:ext cx="10038347" cy="338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23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7B5020-41F8-0E3A-2205-82DA73510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5379"/>
            <a:ext cx="10515600" cy="4351338"/>
          </a:xfrm>
        </p:spPr>
        <p:txBody>
          <a:bodyPr/>
          <a:lstStyle/>
          <a:p>
            <a:pPr marL="342900" lvl="0" indent="-342900">
              <a:buSzPts val="1600"/>
              <a:buAutoNum type="arabicPeriod" startAt="2"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(5%) Please show the first 32 generated images of both method A (DCGAN) and method B (WGAN-GP) then discuss the difference between method A and B. </a:t>
            </a:r>
          </a:p>
          <a:p>
            <a:pPr marL="0" lvl="0" indent="0">
              <a:buSzPts val="1600"/>
              <a:buNone/>
            </a:pPr>
            <a:endParaRPr lang="en-US" altLang="zh-TW" sz="1800" kern="0" dirty="0">
              <a:solidFill>
                <a:srgbClr val="000000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Calibri" panose="020F0502020204030204" pitchFamily="34" charset="0"/>
            </a:endParaRPr>
          </a:p>
          <a:p>
            <a:pPr marL="0" lvl="0" indent="0">
              <a:buSzPts val="1600"/>
              <a:buNone/>
            </a:pP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6A350C8-10DD-767A-4CEE-2E95D685CAF3}"/>
              </a:ext>
            </a:extLst>
          </p:cNvPr>
          <p:cNvSpPr txBox="1"/>
          <p:nvPr/>
        </p:nvSpPr>
        <p:spPr>
          <a:xfrm>
            <a:off x="838200" y="4761191"/>
            <a:ext cx="10933043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buSzPts val="1600"/>
              <a:buNone/>
            </a:pPr>
            <a:r>
              <a:rPr lang="en-US" altLang="zh-TW" kern="0" dirty="0">
                <a:solidFill>
                  <a:srgbClr val="00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Difference:</a:t>
            </a:r>
          </a:p>
          <a:p>
            <a:pPr marL="342900" lvl="0" indent="-342900">
              <a:buSzPts val="1600"/>
              <a:buAutoNum type="arabicParenBoth"/>
            </a:pPr>
            <a:r>
              <a:rPr lang="en" altLang="zh-TW" sz="1800" dirty="0">
                <a:effectLst/>
                <a:latin typeface="Calibri" panose="020F0502020204030204" pitchFamily="34" charset="0"/>
              </a:rPr>
              <a:t>The last layer of discriminator in </a:t>
            </a:r>
            <a:r>
              <a:rPr lang="en-US" altLang="zh-TW" sz="1800" kern="0" dirty="0">
                <a:solidFill>
                  <a:srgbClr val="00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DCGAN</a:t>
            </a:r>
            <a:r>
              <a:rPr lang="en" altLang="zh-TW" sz="1800" dirty="0">
                <a:effectLst/>
                <a:latin typeface="Calibri" panose="020F0502020204030204" pitchFamily="34" charset="0"/>
              </a:rPr>
              <a:t> is sigmoid layer, which is not used in WGAN. </a:t>
            </a:r>
          </a:p>
          <a:p>
            <a:pPr marL="342900" indent="-342900">
              <a:buSzPts val="1600"/>
              <a:buFontTx/>
              <a:buAutoNum type="arabicParenBoth"/>
            </a:pPr>
            <a:r>
              <a:rPr lang="en" altLang="zh-TW" sz="1800" dirty="0">
                <a:effectLst/>
                <a:latin typeface="Calibri" panose="020F0502020204030204" pitchFamily="34" charset="0"/>
              </a:rPr>
              <a:t>WGAN</a:t>
            </a:r>
            <a:r>
              <a:rPr lang="zh-TW" altLang="en-US" sz="1800" dirty="0">
                <a:effectLst/>
                <a:latin typeface="Calibri" panose="020F0502020204030204" pitchFamily="34" charset="0"/>
              </a:rPr>
              <a:t> </a:t>
            </a:r>
            <a:r>
              <a:rPr lang="en-US" altLang="zh-TW" sz="1800" dirty="0">
                <a:effectLst/>
                <a:latin typeface="Calibri" panose="020F0502020204030204" pitchFamily="34" charset="0"/>
              </a:rPr>
              <a:t>uses</a:t>
            </a:r>
            <a:r>
              <a:rPr lang="zh-TW" altLang="en-US" sz="1800" dirty="0">
                <a:effectLst/>
                <a:latin typeface="Calibri" panose="020F0502020204030204" pitchFamily="34" charset="0"/>
              </a:rPr>
              <a:t> </a:t>
            </a:r>
            <a:r>
              <a:rPr lang="en-US" altLang="zh-TW" sz="1800" dirty="0">
                <a:effectLst/>
                <a:latin typeface="Calibri" panose="020F0502020204030204" pitchFamily="34" charset="0"/>
              </a:rPr>
              <a:t>Instance</a:t>
            </a:r>
            <a:r>
              <a:rPr lang="en-US" altLang="zh-TW" dirty="0">
                <a:latin typeface="Calibri" panose="020F0502020204030204" pitchFamily="34" charset="0"/>
              </a:rPr>
              <a:t>Norm2d()</a:t>
            </a:r>
            <a:r>
              <a:rPr lang="zh-TW" altLang="en-US" dirty="0">
                <a:latin typeface="Calibri" panose="020F0502020204030204" pitchFamily="34" charset="0"/>
              </a:rPr>
              <a:t> </a:t>
            </a:r>
            <a:r>
              <a:rPr lang="en-US" altLang="zh-TW" dirty="0">
                <a:latin typeface="Calibri" panose="020F0502020204030204" pitchFamily="34" charset="0"/>
              </a:rPr>
              <a:t>as</a:t>
            </a:r>
            <a:r>
              <a:rPr lang="zh-TW" altLang="en-US" dirty="0">
                <a:latin typeface="Calibri" panose="020F0502020204030204" pitchFamily="34" charset="0"/>
              </a:rPr>
              <a:t> </a:t>
            </a:r>
            <a:r>
              <a:rPr lang="en-US" altLang="zh-TW" dirty="0">
                <a:latin typeface="Calibri" panose="020F0502020204030204" pitchFamily="34" charset="0"/>
              </a:rPr>
              <a:t>normalization,</a:t>
            </a:r>
            <a:r>
              <a:rPr lang="zh-TW" altLang="en-US" dirty="0">
                <a:latin typeface="Calibri" panose="020F0502020204030204" pitchFamily="34" charset="0"/>
              </a:rPr>
              <a:t> </a:t>
            </a:r>
            <a:r>
              <a:rPr lang="en" altLang="zh-TW" sz="1800" dirty="0">
                <a:effectLst/>
                <a:latin typeface="Calibri" panose="020F0502020204030204" pitchFamily="34" charset="0"/>
              </a:rPr>
              <a:t>while </a:t>
            </a:r>
            <a:r>
              <a:rPr lang="en-US" altLang="zh-TW" sz="1800" kern="0" dirty="0">
                <a:solidFill>
                  <a:srgbClr val="00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DCGAN </a:t>
            </a:r>
            <a:r>
              <a:rPr lang="en-US" altLang="zh-TW" kern="0" dirty="0">
                <a:solidFill>
                  <a:srgbClr val="00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uses</a:t>
            </a:r>
            <a:r>
              <a:rPr lang="zh-TW" altLang="en-US" kern="0" dirty="0">
                <a:solidFill>
                  <a:srgbClr val="00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 </a:t>
            </a:r>
            <a:r>
              <a:rPr lang="en-US" altLang="zh-TW" dirty="0">
                <a:latin typeface="Calibri" panose="020F0502020204030204" pitchFamily="34" charset="0"/>
              </a:rPr>
              <a:t>BatchNorm2d()</a:t>
            </a:r>
            <a:r>
              <a:rPr lang="en" altLang="zh-TW" sz="1800" dirty="0">
                <a:effectLst/>
                <a:latin typeface="Calibri" panose="020F0502020204030204" pitchFamily="34" charset="0"/>
              </a:rPr>
              <a:t>. </a:t>
            </a:r>
          </a:p>
          <a:p>
            <a:pPr marL="342900" indent="-342900">
              <a:buSzPts val="1600"/>
              <a:buFontTx/>
              <a:buAutoNum type="arabicParenBoth"/>
            </a:pPr>
            <a:r>
              <a:rPr lang="en" altLang="zh-TW" sz="1800" dirty="0">
                <a:latin typeface="Calibri" panose="020F0502020204030204" pitchFamily="34" charset="0"/>
              </a:rPr>
              <a:t>The loss of DCGAN is binary cross entropy (which contains log computation). The loss of WGAN-GP is the mean of </a:t>
            </a:r>
            <a:r>
              <a:rPr lang="en" altLang="zh-TW" sz="1800" dirty="0">
                <a:effectLst/>
                <a:latin typeface="Calibri" panose="020F0502020204030204" pitchFamily="34" charset="0"/>
              </a:rPr>
              <a:t>discriminator</a:t>
            </a:r>
            <a:r>
              <a:rPr lang="en" altLang="zh-TW" sz="1800" dirty="0">
                <a:latin typeface="Calibri" panose="020F0502020204030204" pitchFamily="34" charset="0"/>
              </a:rPr>
              <a:t> outputs. </a:t>
            </a:r>
            <a:endParaRPr lang="en" altLang="zh-TW" sz="1800" dirty="0">
              <a:effectLst/>
              <a:latin typeface="Calibri" panose="020F0502020204030204" pitchFamily="34" charset="0"/>
            </a:endParaRPr>
          </a:p>
          <a:p>
            <a:pPr marL="342900" indent="-342900">
              <a:buSzPts val="1600"/>
              <a:buFontTx/>
              <a:buAutoNum type="arabicParenBoth"/>
            </a:pPr>
            <a:r>
              <a:rPr lang="en" altLang="zh-TW" sz="1800" dirty="0">
                <a:effectLst/>
                <a:latin typeface="Calibri" panose="020F0502020204030204" pitchFamily="34" charset="0"/>
              </a:rPr>
              <a:t>WGAN use</a:t>
            </a:r>
            <a:r>
              <a:rPr lang="en-US" altLang="zh-TW" sz="1800" dirty="0">
                <a:effectLst/>
                <a:latin typeface="Calibri" panose="020F0502020204030204" pitchFamily="34" charset="0"/>
              </a:rPr>
              <a:t>s</a:t>
            </a:r>
            <a:r>
              <a:rPr lang="en" altLang="zh-TW" sz="1800" dirty="0">
                <a:effectLst/>
                <a:latin typeface="Calibri" panose="020F0502020204030204" pitchFamily="34" charset="0"/>
              </a:rPr>
              <a:t> gradient penalty to constrain the parameter of discriminator, while </a:t>
            </a:r>
            <a:r>
              <a:rPr lang="en-US" altLang="zh-TW" sz="1800" kern="0" dirty="0">
                <a:solidFill>
                  <a:srgbClr val="00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DCGAN</a:t>
            </a:r>
            <a:r>
              <a:rPr lang="en" altLang="zh-TW" sz="1800" dirty="0">
                <a:effectLst/>
                <a:latin typeface="Calibri" panose="020F0502020204030204" pitchFamily="34" charset="0"/>
              </a:rPr>
              <a:t> has no constraint for its discriminator. </a:t>
            </a:r>
          </a:p>
          <a:p>
            <a:pPr marL="342900" lvl="0" indent="-342900">
              <a:buSzPts val="1600"/>
              <a:buAutoNum type="arabicParenBoth"/>
            </a:pPr>
            <a:endParaRPr lang="en" altLang="zh-TW" sz="1800" dirty="0">
              <a:effectLst/>
              <a:latin typeface="Calibri" panose="020F0502020204030204" pitchFamily="34" charset="0"/>
            </a:endParaRPr>
          </a:p>
          <a:p>
            <a:pPr marL="342900" lvl="0" indent="-342900">
              <a:buSzPts val="1600"/>
              <a:buAutoNum type="arabicParenBoth"/>
            </a:pPr>
            <a:endParaRPr lang="en" altLang="zh-TW" sz="1400" dirty="0">
              <a:effectLst/>
            </a:endParaRPr>
          </a:p>
          <a:p>
            <a:pPr marL="0" lvl="0" indent="0">
              <a:buSzPts val="1600"/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 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7BFC27D-2B92-612E-7EC6-88229EF0082D}"/>
              </a:ext>
            </a:extLst>
          </p:cNvPr>
          <p:cNvSpPr txBox="1"/>
          <p:nvPr/>
        </p:nvSpPr>
        <p:spPr>
          <a:xfrm>
            <a:off x="8165373" y="6492875"/>
            <a:ext cx="3497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/>
              <a:t>Ref: </a:t>
            </a:r>
            <a:r>
              <a:rPr kumimoji="1" lang="en-US" altLang="zh-TW" sz="1400" dirty="0">
                <a:hlinkClick r:id="rId2"/>
              </a:rPr>
              <a:t>https://zhuanlan.zhihu.com/p/25071913</a:t>
            </a:r>
            <a:endParaRPr kumimoji="1" lang="en-US" altLang="zh-TW" sz="1400" dirty="0"/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364CBD89-772C-D42D-BD3A-88FF6ABFCAED}"/>
              </a:ext>
            </a:extLst>
          </p:cNvPr>
          <p:cNvSpPr txBox="1">
            <a:spLocks/>
          </p:cNvSpPr>
          <p:nvPr/>
        </p:nvSpPr>
        <p:spPr>
          <a:xfrm>
            <a:off x="838200" y="-16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kern="0">
                <a:solidFill>
                  <a:srgbClr val="ED6B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Problem 1: Report (15%)</a:t>
            </a:r>
            <a:endParaRPr kumimoji="1" lang="zh-TW" altLang="en-US" sz="5400" dirty="0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0A1AB18C-ED4E-FAF1-3BEA-705AD03C0CE6}"/>
              </a:ext>
            </a:extLst>
          </p:cNvPr>
          <p:cNvGrpSpPr/>
          <p:nvPr/>
        </p:nvGrpSpPr>
        <p:grpSpPr>
          <a:xfrm>
            <a:off x="743618" y="1717868"/>
            <a:ext cx="5146174" cy="2931712"/>
            <a:chOff x="563144" y="1781541"/>
            <a:chExt cx="5146174" cy="2931712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3312F9F1-5D31-8C93-A549-58157D20D9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0000"/>
            <a:stretch/>
          </p:blipFill>
          <p:spPr>
            <a:xfrm>
              <a:off x="563144" y="2140166"/>
              <a:ext cx="5146174" cy="2573087"/>
            </a:xfrm>
            <a:prstGeom prst="rect">
              <a:avLst/>
            </a:prstGeom>
          </p:spPr>
        </p:pic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5DAC9DFE-52F3-5DE5-F4CB-7224FCCCEF5D}"/>
                </a:ext>
              </a:extLst>
            </p:cNvPr>
            <p:cNvSpPr txBox="1"/>
            <p:nvPr/>
          </p:nvSpPr>
          <p:spPr>
            <a:xfrm>
              <a:off x="2147828" y="1781541"/>
              <a:ext cx="2013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kern="0" dirty="0">
                  <a:solidFill>
                    <a:srgbClr val="000000"/>
                  </a:solidFill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M</a:t>
              </a:r>
              <a:r>
                <a:rPr lang="en-US" altLang="zh-TW" sz="1800" kern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ethod A (DCGAN)</a:t>
              </a:r>
              <a:endParaRPr kumimoji="1" lang="zh-TW" altLang="en-US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84794164-0A42-7F69-16C9-F9B535E1EE46}"/>
              </a:ext>
            </a:extLst>
          </p:cNvPr>
          <p:cNvGrpSpPr/>
          <p:nvPr/>
        </p:nvGrpSpPr>
        <p:grpSpPr>
          <a:xfrm>
            <a:off x="6048709" y="1707160"/>
            <a:ext cx="5146174" cy="2942419"/>
            <a:chOff x="6048709" y="1707160"/>
            <a:chExt cx="5146174" cy="2942419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AB0BC50B-C5CB-1F4B-B6AD-13FE6D6704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0000"/>
            <a:stretch/>
          </p:blipFill>
          <p:spPr>
            <a:xfrm>
              <a:off x="6048709" y="2076492"/>
              <a:ext cx="5146174" cy="2573087"/>
            </a:xfrm>
            <a:prstGeom prst="rect">
              <a:avLst/>
            </a:prstGeom>
          </p:spPr>
        </p:pic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500254C5-E71B-97E5-DB85-A26A92CF5FA0}"/>
                </a:ext>
              </a:extLst>
            </p:cNvPr>
            <p:cNvSpPr txBox="1"/>
            <p:nvPr/>
          </p:nvSpPr>
          <p:spPr>
            <a:xfrm>
              <a:off x="7482880" y="1707160"/>
              <a:ext cx="2332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kern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Method</a:t>
              </a:r>
              <a:r>
                <a:rPr lang="zh-TW" altLang="en-US" sz="1800" kern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 </a:t>
              </a:r>
              <a:r>
                <a:rPr lang="en-US" altLang="zh-TW" sz="1800" kern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Calibri" panose="020F0502020204030204" pitchFamily="34" charset="0"/>
                </a:rPr>
                <a:t>B (WGAN-GP)</a:t>
              </a:r>
              <a:endParaRPr kumimoji="1"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63613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F238BA-D438-E23E-DD88-3A662E1A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77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b="1" kern="0" dirty="0">
                <a:solidFill>
                  <a:srgbClr val="ED6B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Problem 1: Report (15%)</a:t>
            </a:r>
            <a:endParaRPr kumimoji="1" lang="zh-TW" altLang="en-US" sz="5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B8712F-40A9-FA3C-82FB-7985C96C8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4688"/>
            <a:ext cx="10797209" cy="4780658"/>
          </a:xfrm>
        </p:spPr>
        <p:txBody>
          <a:bodyPr>
            <a:normAutofit/>
          </a:bodyPr>
          <a:lstStyle/>
          <a:p>
            <a:pPr marL="0" lvl="0" indent="0">
              <a:buSzPts val="1600"/>
              <a:buNone/>
            </a:pPr>
            <a:r>
              <a:rPr lang="en-US" altLang="zh-TW" sz="20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3. (5%) Please discuss what you’ve observed and learned from implementing GAN.</a:t>
            </a:r>
          </a:p>
          <a:p>
            <a:pPr marL="342900" indent="-342900">
              <a:buSzPts val="1600"/>
              <a:buAutoNum type="arabicParenBoth"/>
            </a:pPr>
            <a:r>
              <a:rPr lang="en-US" altLang="zh-TW" sz="2000" kern="100" dirty="0">
                <a:solidFill>
                  <a:srgbClr val="00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In DCGAN, the loss curve is not very stable. The loss of discriminator will suddenly increase.</a:t>
            </a:r>
          </a:p>
          <a:p>
            <a:pPr marL="342900" indent="-342900">
              <a:buSzPts val="1600"/>
              <a:buAutoNum type="arabicParenBoth"/>
            </a:pPr>
            <a:r>
              <a:rPr lang="en-US" altLang="zh-TW" sz="2000" kern="100" dirty="0">
                <a:solidFill>
                  <a:srgbClr val="00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I use 2 tricks during training GAN. Both of the tricks make discriminator task more difficult and prevent the discriminator being too strong.</a:t>
            </a:r>
          </a:p>
          <a:p>
            <a:pPr lvl="1">
              <a:buSzPts val="1600"/>
            </a:pPr>
            <a:r>
              <a:rPr lang="en-US" altLang="zh-TW" sz="1600" kern="100" dirty="0">
                <a:solidFill>
                  <a:srgbClr val="00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Soft labeling (0.9 for true image and  0.1 for fake image)</a:t>
            </a:r>
          </a:p>
          <a:p>
            <a:pPr lvl="1">
              <a:buSzPts val="1600"/>
            </a:pPr>
            <a:r>
              <a:rPr lang="en-US" altLang="zh-TW" sz="1600" kern="100" dirty="0">
                <a:solidFill>
                  <a:srgbClr val="00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Adding noise (0.01*normal distribution) when training discriminator.</a:t>
            </a:r>
          </a:p>
          <a:p>
            <a:pPr marL="342900" indent="-342900">
              <a:buSzPts val="1600"/>
              <a:buAutoNum type="arabicParenBoth"/>
            </a:pPr>
            <a:r>
              <a:rPr lang="en-US" altLang="zh-TW" sz="2000" kern="100" dirty="0">
                <a:solidFill>
                  <a:srgbClr val="00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The performance of adversarial networks is not necessary better when the training step increases.</a:t>
            </a:r>
          </a:p>
          <a:p>
            <a:pPr marL="342900" indent="-342900">
              <a:buSzPts val="1600"/>
              <a:buAutoNum type="arabicParenBoth"/>
            </a:pPr>
            <a:r>
              <a:rPr lang="en-US" altLang="zh-TW" sz="2000" kern="100" dirty="0">
                <a:solidFill>
                  <a:srgbClr val="00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Remember to use </a:t>
            </a:r>
            <a:r>
              <a:rPr lang="en-US" altLang="zh-TW" sz="2000" kern="100" dirty="0" err="1">
                <a:solidFill>
                  <a:srgbClr val="00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png</a:t>
            </a:r>
            <a:r>
              <a:rPr lang="en-US" altLang="zh-TW" sz="2000" kern="100" dirty="0">
                <a:solidFill>
                  <a:srgbClr val="00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 to save file instead of jpg.</a:t>
            </a:r>
          </a:p>
          <a:p>
            <a:pPr marL="0" lvl="0" indent="0">
              <a:buSzPts val="1600"/>
              <a:buNone/>
            </a:pPr>
            <a:endParaRPr kumimoji="1" lang="en-US" altLang="zh-TW" sz="1800" kern="100" dirty="0">
              <a:solidFill>
                <a:srgbClr val="000000"/>
              </a:solidFill>
              <a:latin typeface="Calibri" panose="020F0502020204030204" pitchFamily="34" charset="0"/>
              <a:ea typeface="新細明體" panose="02020500000000000000" pitchFamily="18" charset="-120"/>
              <a:cs typeface="Calibri" panose="020F0502020204030204" pitchFamily="34" charset="0"/>
            </a:endParaRPr>
          </a:p>
          <a:p>
            <a:pPr marL="0" lvl="0" indent="0">
              <a:buSzPts val="1600"/>
              <a:buNone/>
            </a:pPr>
            <a:endParaRPr kumimoji="1" lang="zh-TW" altLang="en-US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720FDD7C-2482-3898-1C66-F65745525B9D}"/>
              </a:ext>
            </a:extLst>
          </p:cNvPr>
          <p:cNvGrpSpPr/>
          <p:nvPr/>
        </p:nvGrpSpPr>
        <p:grpSpPr>
          <a:xfrm>
            <a:off x="3411306" y="3990109"/>
            <a:ext cx="5369388" cy="2867891"/>
            <a:chOff x="0" y="3957998"/>
            <a:chExt cx="5682498" cy="2841249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C3C1F5F-0689-2250-EC8F-0805F32C7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957998"/>
              <a:ext cx="5682498" cy="2841249"/>
            </a:xfrm>
            <a:prstGeom prst="rect">
              <a:avLst/>
            </a:prstGeom>
          </p:spPr>
        </p:pic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74F5CB0E-B9F5-5BD1-53A8-B045943E4CDC}"/>
                </a:ext>
              </a:extLst>
            </p:cNvPr>
            <p:cNvSpPr txBox="1"/>
            <p:nvPr/>
          </p:nvSpPr>
          <p:spPr>
            <a:xfrm>
              <a:off x="4021156" y="4065764"/>
              <a:ext cx="6465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200" dirty="0"/>
                <a:t>DCGAN</a:t>
              </a:r>
              <a:endParaRPr kumimoji="1" lang="zh-TW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49407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3A9EA9-860E-BA5C-A439-057BE9B64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TW" sz="4400" b="1" kern="0" dirty="0">
                <a:solidFill>
                  <a:srgbClr val="ED6B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Problem 2: Report (20%)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F150E1-1CA5-1E98-8878-5BEA56BFE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015" y="955380"/>
            <a:ext cx="5961203" cy="4351338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800" kern="1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(5%) Please print your model architecture and describe your implementation details.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DFB18C3-54C1-A369-5ADA-79329E95C29A}"/>
              </a:ext>
            </a:extLst>
          </p:cNvPr>
          <p:cNvSpPr txBox="1"/>
          <p:nvPr/>
        </p:nvSpPr>
        <p:spPr>
          <a:xfrm>
            <a:off x="1510503" y="6540554"/>
            <a:ext cx="5534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Ref: </a:t>
            </a:r>
            <a:r>
              <a:rPr lang="en" altLang="zh-TW" sz="1200" b="0" dirty="0">
                <a:solidFill>
                  <a:srgbClr val="CE9178"/>
                </a:solidFill>
                <a:effectLst/>
                <a:hlinkClick r:id="rId2"/>
              </a:rPr>
              <a:t>https://github.com/TeaPearce/Conditional_Diffusion_MNIST/blob/main/script.py</a:t>
            </a:r>
            <a:endParaRPr kumimoji="1" lang="en-US" altLang="zh-TW" sz="1200" b="0" dirty="0">
              <a:solidFill>
                <a:srgbClr val="CE9178"/>
              </a:solidFill>
              <a:effectLst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FE26A02-1781-8279-0F16-8C7FE1B3A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69" y="1792723"/>
            <a:ext cx="4515793" cy="44693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8D3CE69-5D14-4734-5467-FE021D5560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670"/>
          <a:stretch/>
        </p:blipFill>
        <p:spPr>
          <a:xfrm>
            <a:off x="4663819" y="2767055"/>
            <a:ext cx="3120127" cy="301735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3EA5DBD-273E-CD1F-9E04-6CB755409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4221" y="184224"/>
            <a:ext cx="4310589" cy="573445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CD1B594-947F-9698-F7E8-734ED1DEA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1865" y="5849693"/>
            <a:ext cx="4310589" cy="56564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590E4F4-7EA4-D531-AE31-7837421E3505}"/>
              </a:ext>
            </a:extLst>
          </p:cNvPr>
          <p:cNvSpPr txBox="1"/>
          <p:nvPr/>
        </p:nvSpPr>
        <p:spPr>
          <a:xfrm>
            <a:off x="4900322" y="2016389"/>
            <a:ext cx="2391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The architecture of Unet-based DDPM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4850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3A9EA9-860E-BA5C-A439-057BE9B64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TW" sz="4400" b="1" kern="0" dirty="0">
                <a:solidFill>
                  <a:srgbClr val="ED6B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Problem 2: Report (20%)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F150E1-1CA5-1E98-8878-5BEA56BFE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170" y="111805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1" kern="1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Some implementation details</a:t>
            </a:r>
            <a:r>
              <a:rPr lang="en-US" altLang="zh-TW" b="1" kern="100" dirty="0">
                <a:solidFill>
                  <a:srgbClr val="21212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:</a:t>
            </a:r>
            <a:endParaRPr lang="zh-TW" altLang="zh-TW" b="1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DFB18C3-54C1-A369-5ADA-79329E95C29A}"/>
              </a:ext>
            </a:extLst>
          </p:cNvPr>
          <p:cNvSpPr txBox="1"/>
          <p:nvPr/>
        </p:nvSpPr>
        <p:spPr>
          <a:xfrm>
            <a:off x="838200" y="6402054"/>
            <a:ext cx="5534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Ref: </a:t>
            </a:r>
            <a:r>
              <a:rPr lang="en" altLang="zh-TW" sz="1200" b="0" dirty="0">
                <a:solidFill>
                  <a:srgbClr val="CE9178"/>
                </a:solidFill>
                <a:effectLst/>
                <a:hlinkClick r:id="rId2"/>
              </a:rPr>
              <a:t>https://github.com/TeaPearce/Conditional_Diffusion_MNIST/blob/main/script.py</a:t>
            </a:r>
            <a:endParaRPr kumimoji="1" lang="en-US" altLang="zh-TW" sz="1200" b="0" dirty="0">
              <a:solidFill>
                <a:srgbClr val="CE9178"/>
              </a:solidFill>
              <a:effectLst/>
            </a:endParaRP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5A872D26-F473-A09B-9A77-C490BCD644DD}"/>
              </a:ext>
            </a:extLst>
          </p:cNvPr>
          <p:cNvSpPr txBox="1">
            <a:spLocks/>
          </p:cNvSpPr>
          <p:nvPr/>
        </p:nvSpPr>
        <p:spPr>
          <a:xfrm>
            <a:off x="838200" y="1702767"/>
            <a:ext cx="10515600" cy="4837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b="1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ResidualConvBlock():</a:t>
            </a:r>
          </a:p>
          <a:p>
            <a:r>
              <a:rPr lang="en-US" altLang="zh-TW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It contains 2 convolutional layers which are composed of regular convolution, batch norm layer and GELU().</a:t>
            </a:r>
          </a:p>
          <a:p>
            <a:r>
              <a:rPr lang="en-US" altLang="zh-TW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For the last convolutional layer in this block, the input and output channel number are the same.  Therefore the residual is guaranteed to be computed.  </a:t>
            </a:r>
          </a:p>
          <a:p>
            <a:pPr marL="0" indent="0">
              <a:buNone/>
            </a:pPr>
            <a:r>
              <a:rPr lang="en-US" altLang="zh-TW" sz="1800" b="1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UnetDown():</a:t>
            </a:r>
          </a:p>
          <a:p>
            <a:r>
              <a:rPr lang="en-US" altLang="zh-TW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Up-sampling block of Unet. This block is composed of ResidualConvBlock()</a:t>
            </a:r>
            <a:r>
              <a:rPr lang="en-US" altLang="zh-TW" sz="1800" b="1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. </a:t>
            </a:r>
            <a:endParaRPr lang="en-US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800" b="1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UnetUp():</a:t>
            </a:r>
          </a:p>
          <a:p>
            <a:r>
              <a:rPr lang="en-US" altLang="zh-TW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Up-sampling block of Unet. This block is composed of ResidualConvBlock()</a:t>
            </a:r>
            <a:r>
              <a:rPr lang="en-US" altLang="zh-TW" sz="1800" b="1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. </a:t>
            </a:r>
            <a:endParaRPr lang="en-US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Like Unet: the feature of corresponding UnetDown() layer is concatenated during the up-sampling.</a:t>
            </a:r>
          </a:p>
          <a:p>
            <a:pPr marL="0" indent="0">
              <a:buNone/>
            </a:pPr>
            <a:r>
              <a:rPr lang="en-US" altLang="zh-TW" sz="1800" b="1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EmbedFC(): </a:t>
            </a:r>
          </a:p>
          <a:p>
            <a:r>
              <a:rPr lang="en-US" altLang="zh-TW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Context &amp; time embeddings. The embeddings are created by one layer fully connected network with activation function GELU().</a:t>
            </a:r>
          </a:p>
          <a:p>
            <a:r>
              <a:rPr lang="en-US" altLang="zh-TW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It is added and multiplied with the feature during the up-sampling of last two Unet layers.</a:t>
            </a:r>
          </a:p>
          <a:p>
            <a:pPr marL="0" indent="0">
              <a:buNone/>
            </a:pPr>
            <a:endParaRPr lang="en-US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209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16676</TotalTime>
  <Words>1273</Words>
  <Application>Microsoft Macintosh PowerPoint</Application>
  <PresentationFormat>寬螢幕</PresentationFormat>
  <Paragraphs>139</Paragraphs>
  <Slides>18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6" baseType="lpstr">
      <vt:lpstr>新細明體</vt:lpstr>
      <vt:lpstr>ArialMT</vt:lpstr>
      <vt:lpstr>Arial</vt:lpstr>
      <vt:lpstr>Calibri</vt:lpstr>
      <vt:lpstr>Calibri Light</vt:lpstr>
      <vt:lpstr>Cambria Math</vt:lpstr>
      <vt:lpstr>Menlo</vt:lpstr>
      <vt:lpstr>Office 佈景主題</vt:lpstr>
      <vt:lpstr>DLCV Hw2 Report </vt:lpstr>
      <vt:lpstr>Problem 1: Report (15%)</vt:lpstr>
      <vt:lpstr>Problem 1: Report (15%)</vt:lpstr>
      <vt:lpstr>Problem 1: Report (15%)</vt:lpstr>
      <vt:lpstr>Problem 1: Report (15%)</vt:lpstr>
      <vt:lpstr>PowerPoint 簡報</vt:lpstr>
      <vt:lpstr>Problem 1: Report (15%)</vt:lpstr>
      <vt:lpstr>Problem 2: Report (20%)</vt:lpstr>
      <vt:lpstr>Problem 2: Report (20%)</vt:lpstr>
      <vt:lpstr>Problem 2: Report (20%)</vt:lpstr>
      <vt:lpstr>Problem 2: Report (20%)</vt:lpstr>
      <vt:lpstr>Problem 2: Report (20%)</vt:lpstr>
      <vt:lpstr>Problem 2: Report (20%)</vt:lpstr>
      <vt:lpstr>Problem 3: Report (23%)</vt:lpstr>
      <vt:lpstr>Problem 3: Report (23%)</vt:lpstr>
      <vt:lpstr>Problem 3: Report (23%)</vt:lpstr>
      <vt:lpstr>Problem 3: Report (23%)</vt:lpstr>
      <vt:lpstr>Problem 3: Report (23%)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DLCV Hw2 Report </dc:title>
  <dc:creator>仲偉 林</dc:creator>
  <cp:lastModifiedBy>仲偉 林</cp:lastModifiedBy>
  <cp:revision>115</cp:revision>
  <dcterms:created xsi:type="dcterms:W3CDTF">2022-10-17T05:30:57Z</dcterms:created>
  <dcterms:modified xsi:type="dcterms:W3CDTF">2022-10-31T15:45:54Z</dcterms:modified>
</cp:coreProperties>
</file>